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A812BD8-88E1-45E9-B72F-C614F58788B9}" type="datetimeFigureOut">
              <a:rPr lang="en-US" smtClean="0"/>
              <a:t>9/1/2012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C4750A6-7950-4187-B236-B47F853B9C6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812BD8-88E1-45E9-B72F-C614F58788B9}"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750A6-7950-4187-B236-B47F853B9C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812BD8-88E1-45E9-B72F-C614F58788B9}"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750A6-7950-4187-B236-B47F853B9C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A812BD8-88E1-45E9-B72F-C614F58788B9}" type="datetimeFigureOut">
              <a:rPr lang="en-US" smtClean="0"/>
              <a:t>9/1/2012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C4750A6-7950-4187-B236-B47F853B9C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A812BD8-88E1-45E9-B72F-C614F58788B9}" type="datetimeFigureOut">
              <a:rPr lang="en-US" smtClean="0"/>
              <a:t>9/1/2012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C4750A6-7950-4187-B236-B47F853B9C61}"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A812BD8-88E1-45E9-B72F-C614F58788B9}" type="datetimeFigureOut">
              <a:rPr lang="en-US" smtClean="0"/>
              <a:t>9/1/2012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C4750A6-7950-4187-B236-B47F853B9C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A812BD8-88E1-45E9-B72F-C614F58788B9}" type="datetimeFigureOut">
              <a:rPr lang="en-US" smtClean="0"/>
              <a:t>9/1/2012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C4750A6-7950-4187-B236-B47F853B9C61}"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A812BD8-88E1-45E9-B72F-C614F58788B9}" type="datetimeFigureOut">
              <a:rPr lang="en-US" smtClean="0"/>
              <a:t>9/1/2012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750A6-7950-4187-B236-B47F853B9C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812BD8-88E1-45E9-B72F-C614F58788B9}" type="datetimeFigureOut">
              <a:rPr lang="en-US" smtClean="0"/>
              <a:t>9/1/2012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750A6-7950-4187-B236-B47F853B9C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A812BD8-88E1-45E9-B72F-C614F58788B9}" type="datetimeFigureOut">
              <a:rPr lang="en-US" smtClean="0"/>
              <a:t>9/1/2012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750A6-7950-4187-B236-B47F853B9C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A812BD8-88E1-45E9-B72F-C614F58788B9}"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C4750A6-7950-4187-B236-B47F853B9C61}"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A812BD8-88E1-45E9-B72F-C614F58788B9}" type="datetimeFigureOut">
              <a:rPr lang="en-US" smtClean="0"/>
              <a:t>9/1/2012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C4750A6-7950-4187-B236-B47F853B9C61}"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24" y="152400"/>
            <a:ext cx="8839200" cy="6573594"/>
          </a:xfrm>
          <a:prstGeom prst="rect">
            <a:avLst/>
          </a:prstGeom>
        </p:spPr>
        <p:txBody>
          <a:bodyPr wrap="square">
            <a:spAutoFit/>
          </a:bodyPr>
          <a:lstStyle/>
          <a:p>
            <a:pPr>
              <a:lnSpc>
                <a:spcPct val="115000"/>
              </a:lnSpc>
              <a:spcAft>
                <a:spcPts val="1000"/>
              </a:spcAft>
            </a:pPr>
            <a:r>
              <a:rPr lang="en-US" b="1" dirty="0" smtClean="0">
                <a:effectLst/>
                <a:latin typeface="Times New Roman"/>
                <a:ea typeface="Times New Roman"/>
                <a:cs typeface="Times New Roman"/>
              </a:rPr>
              <a:t>Payroll Definition</a:t>
            </a:r>
            <a:endParaRPr lang="en-US" sz="2400" dirty="0" smtClean="0">
              <a:effectLst/>
              <a:latin typeface="Calibri"/>
              <a:ea typeface="Calibri"/>
              <a:cs typeface="Times New Roman"/>
            </a:endParaRPr>
          </a:p>
          <a:p>
            <a:pPr>
              <a:lnSpc>
                <a:spcPct val="115000"/>
              </a:lnSpc>
            </a:pPr>
            <a:r>
              <a:rPr lang="en-US" sz="2000" dirty="0" smtClean="0">
                <a:effectLst/>
                <a:latin typeface="Times New Roman"/>
                <a:ea typeface="Times New Roman"/>
                <a:cs typeface="Times New Roman"/>
              </a:rPr>
              <a:t>Payroll is defined as a method of administrating employees’ salaries in the organizations. The process consists of calculation of salaries and tax deductions of the employees, administrating the retirement benefits and disbursements of salaries to employees. It can also be called as an accounts activity which undertakes the salary administration of employees in the organization. </a:t>
            </a:r>
            <a:br>
              <a:rPr lang="en-US" sz="2000" dirty="0" smtClean="0">
                <a:effectLst/>
                <a:latin typeface="Times New Roman"/>
                <a:ea typeface="Times New Roman"/>
                <a:cs typeface="Times New Roman"/>
              </a:rPr>
            </a:br>
            <a:r>
              <a:rPr lang="en-US" sz="2000" dirty="0" smtClean="0">
                <a:effectLst/>
                <a:latin typeface="Times New Roman"/>
                <a:ea typeface="Times New Roman"/>
                <a:cs typeface="Times New Roman"/>
              </a:rPr>
              <a:t/>
            </a:r>
            <a:br>
              <a:rPr lang="en-US" sz="2000" dirty="0" smtClean="0">
                <a:effectLst/>
                <a:latin typeface="Times New Roman"/>
                <a:ea typeface="Times New Roman"/>
                <a:cs typeface="Times New Roman"/>
              </a:rPr>
            </a:br>
            <a:r>
              <a:rPr lang="en-US" sz="2000" dirty="0" smtClean="0">
                <a:effectLst/>
                <a:latin typeface="Times New Roman"/>
                <a:ea typeface="Times New Roman"/>
                <a:cs typeface="Times New Roman"/>
              </a:rPr>
              <a:t>Administrating the employees’ salaries is not an easy task, the HR and accounts department work together to calculate and disburse the salary to the employees. Thus, payroll management can be further subdivided into two sub processes, i.e. Payroll accounting and payroll administration. </a:t>
            </a:r>
            <a:endParaRPr lang="en-US" sz="2000" dirty="0" smtClean="0">
              <a:effectLst/>
              <a:latin typeface="Calibri"/>
              <a:ea typeface="Calibri"/>
              <a:cs typeface="Times New Roman"/>
            </a:endParaRPr>
          </a:p>
          <a:p>
            <a:pPr>
              <a:lnSpc>
                <a:spcPct val="115000"/>
              </a:lnSpc>
              <a:spcAft>
                <a:spcPts val="1000"/>
              </a:spcAft>
            </a:pPr>
            <a:r>
              <a:rPr lang="en-US" sz="2000" dirty="0" smtClean="0">
                <a:solidFill>
                  <a:srgbClr val="000000"/>
                </a:solidFill>
                <a:effectLst/>
                <a:latin typeface="Times New Roman"/>
                <a:ea typeface="Times New Roman"/>
                <a:cs typeface="Times New Roman"/>
              </a:rPr>
              <a:t>Payroll accounting calculates the payment of work done by an employee. Payroll function does the following: </a:t>
            </a:r>
            <a:endParaRPr lang="en-US" sz="2000" dirty="0" smtClean="0">
              <a:effectLst/>
              <a:latin typeface="Calibri"/>
              <a:ea typeface="Calibri"/>
              <a:cs typeface="Times New Roman"/>
            </a:endParaRPr>
          </a:p>
          <a:p>
            <a:pPr marL="342900" marR="0" lvl="0" indent="-342900">
              <a:lnSpc>
                <a:spcPct val="115000"/>
              </a:lnSpc>
              <a:spcBef>
                <a:spcPts val="0"/>
              </a:spcBef>
              <a:spcAft>
                <a:spcPts val="1000"/>
              </a:spcAft>
              <a:buSzPts val="1000"/>
              <a:buFont typeface="Symbol"/>
              <a:buChar char=""/>
              <a:tabLst>
                <a:tab pos="457200" algn="l"/>
              </a:tabLst>
            </a:pPr>
            <a:r>
              <a:rPr lang="en-US" b="1" dirty="0" smtClean="0">
                <a:effectLst/>
                <a:latin typeface="Times New Roman"/>
                <a:ea typeface="Times New Roman"/>
                <a:cs typeface="Times New Roman"/>
              </a:rPr>
              <a:t>Compute employees gross salary</a:t>
            </a:r>
            <a:endParaRPr lang="en-US" sz="2400" dirty="0" smtClean="0">
              <a:effectLst/>
              <a:latin typeface="Calibri"/>
              <a:ea typeface="Calibri"/>
              <a:cs typeface="Times New Roman"/>
            </a:endParaRPr>
          </a:p>
          <a:p>
            <a:pPr marL="342900" marR="0" lvl="0" indent="-342900">
              <a:lnSpc>
                <a:spcPct val="115000"/>
              </a:lnSpc>
              <a:spcBef>
                <a:spcPts val="0"/>
              </a:spcBef>
              <a:spcAft>
                <a:spcPts val="1000"/>
              </a:spcAft>
              <a:buSzPts val="1000"/>
              <a:buFont typeface="Symbol"/>
              <a:buChar char=""/>
              <a:tabLst>
                <a:tab pos="457200" algn="l"/>
              </a:tabLst>
            </a:pPr>
            <a:r>
              <a:rPr lang="en-US" b="1" dirty="0" smtClean="0">
                <a:effectLst/>
                <a:latin typeface="Times New Roman"/>
                <a:ea typeface="Times New Roman"/>
                <a:cs typeface="Times New Roman"/>
              </a:rPr>
              <a:t>Make necessary deductions</a:t>
            </a:r>
            <a:endParaRPr lang="en-US" sz="2400" dirty="0" smtClean="0">
              <a:effectLst/>
              <a:latin typeface="Calibri"/>
              <a:ea typeface="Calibri"/>
              <a:cs typeface="Times New Roman"/>
            </a:endParaRPr>
          </a:p>
          <a:p>
            <a:pPr marL="342900" marR="0" lvl="0" indent="-342900">
              <a:lnSpc>
                <a:spcPct val="115000"/>
              </a:lnSpc>
              <a:spcBef>
                <a:spcPts val="0"/>
              </a:spcBef>
              <a:spcAft>
                <a:spcPts val="1000"/>
              </a:spcAft>
              <a:buSzPts val="1000"/>
              <a:buFont typeface="Symbol"/>
              <a:buChar char=""/>
              <a:tabLst>
                <a:tab pos="457200" algn="l"/>
              </a:tabLst>
            </a:pPr>
            <a:r>
              <a:rPr lang="en-US" b="1" dirty="0" smtClean="0">
                <a:effectLst/>
                <a:latin typeface="Times New Roman"/>
                <a:ea typeface="Times New Roman"/>
                <a:cs typeface="Times New Roman"/>
              </a:rPr>
              <a:t>Calculate Net salary</a:t>
            </a:r>
            <a:endParaRPr lang="en-US" sz="2400" dirty="0" smtClean="0">
              <a:effectLst/>
              <a:latin typeface="Calibri"/>
              <a:ea typeface="Calibri"/>
              <a:cs typeface="Times New Roman"/>
            </a:endParaRPr>
          </a:p>
          <a:p>
            <a:pPr marL="342900" marR="0" lvl="0" indent="-342900">
              <a:lnSpc>
                <a:spcPct val="115000"/>
              </a:lnSpc>
              <a:spcBef>
                <a:spcPts val="0"/>
              </a:spcBef>
              <a:spcAft>
                <a:spcPts val="1000"/>
              </a:spcAft>
              <a:buSzPts val="1000"/>
              <a:buFont typeface="Symbol"/>
              <a:buChar char=""/>
              <a:tabLst>
                <a:tab pos="457200" algn="l"/>
              </a:tabLst>
            </a:pPr>
            <a:r>
              <a:rPr lang="en-US" b="1" dirty="0" smtClean="0">
                <a:effectLst/>
                <a:latin typeface="Times New Roman"/>
                <a:ea typeface="Times New Roman"/>
                <a:cs typeface="Times New Roman"/>
              </a:rPr>
              <a:t>Generate Checks or direct deposits.</a:t>
            </a:r>
            <a:endParaRPr lang="en-US" sz="2400" dirty="0">
              <a:effectLst/>
              <a:latin typeface="Calibri"/>
              <a:ea typeface="Calibri"/>
              <a:cs typeface="Times New Roman"/>
            </a:endParaRPr>
          </a:p>
        </p:txBody>
      </p:sp>
    </p:spTree>
    <p:extLst>
      <p:ext uri="{BB962C8B-B14F-4D97-AF65-F5344CB8AC3E}">
        <p14:creationId xmlns:p14="http://schemas.microsoft.com/office/powerpoint/2010/main" val="83528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610600" cy="5016758"/>
          </a:xfrm>
          <a:prstGeom prst="rect">
            <a:avLst/>
          </a:prstGeom>
        </p:spPr>
        <p:txBody>
          <a:bodyPr wrap="square">
            <a:spAutoFit/>
          </a:bodyPr>
          <a:lstStyle/>
          <a:p>
            <a:r>
              <a:rPr lang="en-US" sz="2000" b="1" dirty="0" smtClean="0">
                <a:effectLst/>
                <a:latin typeface="Times New Roman"/>
                <a:ea typeface="Times New Roman"/>
              </a:rPr>
              <a:t>Accountant</a:t>
            </a:r>
            <a:r>
              <a:rPr lang="en-US" sz="2000" dirty="0" smtClean="0">
                <a:effectLst/>
                <a:latin typeface="Times New Roman"/>
                <a:ea typeface="Times New Roman"/>
              </a:rPr>
              <a:t/>
            </a:r>
            <a:br>
              <a:rPr lang="en-US" sz="2000" dirty="0" smtClean="0">
                <a:effectLst/>
                <a:latin typeface="Times New Roman"/>
                <a:ea typeface="Times New Roman"/>
              </a:rPr>
            </a:br>
            <a:r>
              <a:rPr lang="en-US" sz="2000" dirty="0" err="1" smtClean="0">
                <a:effectLst/>
                <a:latin typeface="Times New Roman"/>
                <a:ea typeface="Times New Roman"/>
              </a:rPr>
              <a:t>Accountant</a:t>
            </a:r>
            <a:r>
              <a:rPr lang="en-US" sz="2000" dirty="0" smtClean="0">
                <a:effectLst/>
                <a:latin typeface="Times New Roman"/>
                <a:ea typeface="Times New Roman"/>
              </a:rPr>
              <a:t> is a professional having a degree/diploma course in finance/accountancy. He/she is responsible for all the activities related to payroll accounting. He/she has the sound knowledge of accounting principles and globally accepted standards. </a:t>
            </a:r>
            <a:br>
              <a:rPr lang="en-US" sz="2000" dirty="0" smtClean="0">
                <a:effectLst/>
                <a:latin typeface="Times New Roman"/>
                <a:ea typeface="Times New Roman"/>
              </a:rPr>
            </a:br>
            <a:r>
              <a:rPr lang="en-US" sz="2000" dirty="0" smtClean="0">
                <a:effectLst/>
                <a:latin typeface="Times New Roman"/>
                <a:ea typeface="Times New Roman"/>
              </a:rPr>
              <a:t>The process adds costs to the organization. It involves paying someone who is responsible for calculating the salaries of others. The financial control regarding salary goes in the hand of accountant. </a:t>
            </a:r>
            <a:br>
              <a:rPr lang="en-US" sz="2000" dirty="0" smtClean="0">
                <a:effectLst/>
                <a:latin typeface="Times New Roman"/>
                <a:ea typeface="Times New Roman"/>
              </a:rPr>
            </a:br>
            <a:r>
              <a:rPr lang="en-US" sz="2000" dirty="0" smtClean="0">
                <a:effectLst/>
                <a:latin typeface="Times New Roman"/>
                <a:ea typeface="Times New Roman"/>
              </a:rPr>
              <a:t/>
            </a:r>
            <a:br>
              <a:rPr lang="en-US" sz="2000" dirty="0" smtClean="0">
                <a:effectLst/>
                <a:latin typeface="Times New Roman"/>
                <a:ea typeface="Times New Roman"/>
              </a:rPr>
            </a:br>
            <a:r>
              <a:rPr lang="en-US" sz="2000" b="1" dirty="0" smtClean="0">
                <a:effectLst/>
                <a:latin typeface="Times New Roman"/>
                <a:ea typeface="Times New Roman"/>
              </a:rPr>
              <a:t>Payroll Software</a:t>
            </a:r>
            <a:r>
              <a:rPr lang="en-US" sz="2000" dirty="0" smtClean="0">
                <a:effectLst/>
                <a:latin typeface="Times New Roman"/>
                <a:ea typeface="Times New Roman"/>
              </a:rPr>
              <a:t/>
            </a:r>
            <a:br>
              <a:rPr lang="en-US" sz="2000" dirty="0" smtClean="0">
                <a:effectLst/>
                <a:latin typeface="Times New Roman"/>
                <a:ea typeface="Times New Roman"/>
              </a:rPr>
            </a:br>
            <a:r>
              <a:rPr lang="en-US" sz="2000" dirty="0" smtClean="0">
                <a:effectLst/>
                <a:latin typeface="Times New Roman"/>
                <a:ea typeface="Times New Roman"/>
              </a:rPr>
              <a:t>In today’s computerized environment, payroll system has also developed itself into automated software that performs every action needed by the payroll process. It helps in calculating the payable amounts and deductions very easily. It also helps in generating the pay slips in lesser time. Automated calculations result in no errors. Data is validated automatically by the software.</a:t>
            </a:r>
            <a:br>
              <a:rPr lang="en-US" sz="2000" dirty="0" smtClean="0">
                <a:effectLst/>
                <a:latin typeface="Times New Roman"/>
                <a:ea typeface="Times New Roman"/>
              </a:rPr>
            </a:br>
            <a:r>
              <a:rPr lang="en-US" sz="2000" dirty="0" smtClean="0">
                <a:effectLst/>
                <a:latin typeface="Times New Roman"/>
                <a:ea typeface="Times New Roman"/>
              </a:rPr>
              <a:t>It needs professionals to make use of the software for its efficient working</a:t>
            </a:r>
            <a:endParaRPr lang="en-US" sz="2000" dirty="0"/>
          </a:p>
        </p:txBody>
      </p:sp>
    </p:spTree>
    <p:extLst>
      <p:ext uri="{BB962C8B-B14F-4D97-AF65-F5344CB8AC3E}">
        <p14:creationId xmlns:p14="http://schemas.microsoft.com/office/powerpoint/2010/main" val="404527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86800" cy="5174365"/>
          </a:xfrm>
          <a:prstGeom prst="rect">
            <a:avLst/>
          </a:prstGeom>
        </p:spPr>
        <p:txBody>
          <a:bodyPr wrap="square">
            <a:spAutoFit/>
          </a:bodyPr>
          <a:lstStyle/>
          <a:p>
            <a:pPr>
              <a:lnSpc>
                <a:spcPct val="115000"/>
              </a:lnSpc>
              <a:spcAft>
                <a:spcPts val="1200"/>
              </a:spcAft>
            </a:pPr>
            <a:r>
              <a:rPr lang="en-US" b="1" dirty="0" smtClean="0">
                <a:effectLst/>
                <a:latin typeface="Times New Roman"/>
                <a:ea typeface="Times New Roman"/>
                <a:cs typeface="Times New Roman"/>
              </a:rPr>
              <a:t>Payroll Outsourcing</a:t>
            </a:r>
            <a:r>
              <a:rPr lang="en-US" dirty="0" smtClean="0">
                <a:effectLst/>
                <a:latin typeface="Times New Roman"/>
                <a:ea typeface="Times New Roman"/>
                <a:cs typeface="Times New Roman"/>
              </a:rPr>
              <a:t/>
            </a:r>
            <a:br>
              <a:rPr lang="en-US" dirty="0" smtClean="0">
                <a:effectLst/>
                <a:latin typeface="Times New Roman"/>
                <a:ea typeface="Times New Roman"/>
                <a:cs typeface="Times New Roman"/>
              </a:rPr>
            </a:br>
            <a:r>
              <a:rPr lang="en-US" sz="2000" dirty="0" smtClean="0">
                <a:effectLst/>
                <a:latin typeface="Times New Roman"/>
                <a:ea typeface="Times New Roman"/>
                <a:cs typeface="Times New Roman"/>
              </a:rPr>
              <a:t>Payroll outsourcing involves a third party (an outsourcing company) in the calculations of salaries and deductions. The outsourcing organization is responsible for all the activities of the payroll accounting. It saves time and cost for the organization. If there is more number of employees (say more than 900-1000) in the organization, payroll outsourcing would be very much beneficial.</a:t>
            </a:r>
            <a:br>
              <a:rPr lang="en-US" sz="2000" dirty="0" smtClean="0">
                <a:effectLst/>
                <a:latin typeface="Times New Roman"/>
                <a:ea typeface="Times New Roman"/>
                <a:cs typeface="Times New Roman"/>
              </a:rPr>
            </a:br>
            <a:r>
              <a:rPr lang="en-US" sz="2000" dirty="0" smtClean="0">
                <a:effectLst/>
                <a:latin typeface="Times New Roman"/>
                <a:ea typeface="Times New Roman"/>
                <a:cs typeface="Times New Roman"/>
              </a:rPr>
              <a:t/>
            </a:r>
            <a:br>
              <a:rPr lang="en-US" sz="2000" dirty="0" smtClean="0">
                <a:effectLst/>
                <a:latin typeface="Times New Roman"/>
                <a:ea typeface="Times New Roman"/>
                <a:cs typeface="Times New Roman"/>
              </a:rPr>
            </a:br>
            <a:r>
              <a:rPr lang="en-US" sz="2000" dirty="0" smtClean="0">
                <a:effectLst/>
                <a:latin typeface="Times New Roman"/>
                <a:ea typeface="Times New Roman"/>
                <a:cs typeface="Times New Roman"/>
              </a:rPr>
              <a:t>The data is provided to the consultants/outsourcing firms. The various payroll functions undertaken by the outsourcing organizations are as follows:</a:t>
            </a:r>
            <a:endParaRPr lang="en-US" sz="2000" dirty="0" smtClean="0">
              <a:effectLst/>
              <a:latin typeface="Calibri"/>
              <a:ea typeface="Calibri"/>
              <a:cs typeface="Times New Roman"/>
            </a:endParaRPr>
          </a:p>
          <a:p>
            <a:pPr marL="342900" marR="0" lvl="0" indent="-342900">
              <a:lnSpc>
                <a:spcPct val="115000"/>
              </a:lnSpc>
              <a:spcBef>
                <a:spcPts val="0"/>
              </a:spcBef>
              <a:spcAft>
                <a:spcPts val="1000"/>
              </a:spcAft>
              <a:buSzPts val="1000"/>
              <a:buFont typeface="Symbol"/>
              <a:buChar char=""/>
              <a:tabLst>
                <a:tab pos="457200" algn="l"/>
              </a:tabLst>
            </a:pPr>
            <a:r>
              <a:rPr lang="en-US" sz="2000" dirty="0" smtClean="0">
                <a:effectLst/>
                <a:latin typeface="Times New Roman"/>
                <a:ea typeface="Times New Roman"/>
                <a:cs typeface="Times New Roman"/>
              </a:rPr>
              <a:t>Analysis of Payroll records, payroll taxes </a:t>
            </a:r>
            <a:endParaRPr lang="en-US" sz="2000" dirty="0" smtClean="0">
              <a:effectLst/>
              <a:latin typeface="Calibri"/>
              <a:ea typeface="Calibri"/>
              <a:cs typeface="Times New Roman"/>
            </a:endParaRPr>
          </a:p>
          <a:p>
            <a:pPr marL="342900" marR="0" lvl="0" indent="-342900">
              <a:lnSpc>
                <a:spcPct val="115000"/>
              </a:lnSpc>
              <a:spcBef>
                <a:spcPts val="0"/>
              </a:spcBef>
              <a:spcAft>
                <a:spcPts val="1000"/>
              </a:spcAft>
              <a:buSzPts val="1000"/>
              <a:buFont typeface="Symbol"/>
              <a:buChar char=""/>
              <a:tabLst>
                <a:tab pos="457200" algn="l"/>
              </a:tabLst>
            </a:pPr>
            <a:r>
              <a:rPr lang="en-US" sz="2000" dirty="0" smtClean="0">
                <a:effectLst/>
                <a:latin typeface="Times New Roman"/>
                <a:ea typeface="Times New Roman"/>
                <a:cs typeface="Times New Roman"/>
              </a:rPr>
              <a:t>Medical claim processing</a:t>
            </a:r>
            <a:endParaRPr lang="en-US" sz="2000" dirty="0" smtClean="0">
              <a:effectLst/>
              <a:latin typeface="Calibri"/>
              <a:ea typeface="Calibri"/>
              <a:cs typeface="Times New Roman"/>
            </a:endParaRPr>
          </a:p>
          <a:p>
            <a:pPr marL="342900" marR="0" lvl="0" indent="-342900">
              <a:lnSpc>
                <a:spcPct val="115000"/>
              </a:lnSpc>
              <a:spcBef>
                <a:spcPts val="0"/>
              </a:spcBef>
              <a:spcAft>
                <a:spcPts val="1000"/>
              </a:spcAft>
              <a:buSzPts val="1000"/>
              <a:buFont typeface="Symbol"/>
              <a:buChar char=""/>
              <a:tabLst>
                <a:tab pos="457200" algn="l"/>
              </a:tabLst>
            </a:pPr>
            <a:r>
              <a:rPr lang="en-US" sz="2000" dirty="0" smtClean="0">
                <a:effectLst/>
                <a:latin typeface="Times New Roman"/>
                <a:ea typeface="Times New Roman"/>
                <a:cs typeface="Times New Roman"/>
              </a:rPr>
              <a:t>Employee Insurance &amp; Provident fund processing</a:t>
            </a:r>
            <a:endParaRPr lang="en-US" sz="2000" dirty="0" smtClean="0">
              <a:effectLst/>
              <a:latin typeface="Calibri"/>
              <a:ea typeface="Calibri"/>
              <a:cs typeface="Times New Roman"/>
            </a:endParaRPr>
          </a:p>
          <a:p>
            <a:pPr marL="342900" marR="0" lvl="0" indent="-342900">
              <a:lnSpc>
                <a:spcPct val="115000"/>
              </a:lnSpc>
              <a:spcBef>
                <a:spcPts val="0"/>
              </a:spcBef>
              <a:spcAft>
                <a:spcPts val="1000"/>
              </a:spcAft>
              <a:buSzPts val="1000"/>
              <a:buFont typeface="Symbol"/>
              <a:buChar char=""/>
              <a:tabLst>
                <a:tab pos="457200" algn="l"/>
              </a:tabLst>
            </a:pPr>
            <a:r>
              <a:rPr lang="en-US" sz="2000" dirty="0" smtClean="0">
                <a:effectLst/>
                <a:latin typeface="Times New Roman"/>
                <a:ea typeface="Times New Roman"/>
                <a:cs typeface="Times New Roman"/>
              </a:rPr>
              <a:t>Quality Audit procedures &amp; planning</a:t>
            </a:r>
            <a:endParaRPr lang="en-US" sz="2000" dirty="0">
              <a:effectLst/>
              <a:latin typeface="Calibri"/>
              <a:ea typeface="Calibri"/>
              <a:cs typeface="Times New Roman"/>
            </a:endParaRPr>
          </a:p>
        </p:txBody>
      </p:sp>
    </p:spTree>
    <p:extLst>
      <p:ext uri="{BB962C8B-B14F-4D97-AF65-F5344CB8AC3E}">
        <p14:creationId xmlns:p14="http://schemas.microsoft.com/office/powerpoint/2010/main" val="418524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40627"/>
            <a:ext cx="8077200" cy="5164171"/>
          </a:xfrm>
          <a:prstGeom prst="rect">
            <a:avLst/>
          </a:prstGeom>
        </p:spPr>
        <p:txBody>
          <a:bodyPr wrap="square">
            <a:spAutoFit/>
          </a:bodyPr>
          <a:lstStyle/>
          <a:p>
            <a:pPr marL="457200" marR="0">
              <a:lnSpc>
                <a:spcPct val="115000"/>
              </a:lnSpc>
              <a:spcBef>
                <a:spcPts val="0"/>
              </a:spcBef>
              <a:spcAft>
                <a:spcPts val="1000"/>
              </a:spcAft>
            </a:pPr>
            <a:r>
              <a:rPr lang="en-US" sz="2400" b="1" dirty="0" smtClean="0">
                <a:effectLst/>
                <a:latin typeface="Times New Roman"/>
                <a:ea typeface="Times New Roman"/>
                <a:cs typeface="Times New Roman"/>
              </a:rPr>
              <a:t>Payroll Accounting</a:t>
            </a:r>
            <a:r>
              <a:rPr lang="en-US" sz="2400" dirty="0" smtClean="0">
                <a:effectLst/>
                <a:latin typeface="Times New Roman"/>
                <a:ea typeface="Times New Roman"/>
                <a:cs typeface="Times New Roman"/>
              </a:rPr>
              <a:t> </a:t>
            </a:r>
            <a:br>
              <a:rPr lang="en-US" sz="2400" dirty="0" smtClean="0">
                <a:effectLst/>
                <a:latin typeface="Times New Roman"/>
                <a:ea typeface="Times New Roman"/>
                <a:cs typeface="Times New Roman"/>
              </a:rPr>
            </a:br>
            <a:r>
              <a:rPr lang="en-US" sz="2400" dirty="0" smtClean="0">
                <a:effectLst/>
                <a:latin typeface="Times New Roman"/>
                <a:ea typeface="Times New Roman"/>
                <a:cs typeface="Times New Roman"/>
              </a:rPr>
              <a:t>Payroll accounting involves calculations of employees’ salaries and tax deductions. It also undertakes the activities such as preparation of tax returns, maintaining the payroll records, etc.</a:t>
            </a:r>
            <a:br>
              <a:rPr lang="en-US" sz="2400" dirty="0" smtClean="0">
                <a:effectLst/>
                <a:latin typeface="Times New Roman"/>
                <a:ea typeface="Times New Roman"/>
                <a:cs typeface="Times New Roman"/>
              </a:rPr>
            </a:br>
            <a:r>
              <a:rPr lang="en-US" sz="2400" dirty="0" smtClean="0">
                <a:effectLst/>
                <a:latin typeface="Times New Roman"/>
                <a:ea typeface="Times New Roman"/>
                <a:cs typeface="Times New Roman"/>
              </a:rPr>
              <a:t/>
            </a:r>
            <a:br>
              <a:rPr lang="en-US" sz="2400" dirty="0" smtClean="0">
                <a:effectLst/>
                <a:latin typeface="Times New Roman"/>
                <a:ea typeface="Times New Roman"/>
                <a:cs typeface="Times New Roman"/>
              </a:rPr>
            </a:br>
            <a:r>
              <a:rPr lang="en-US" sz="2400" b="1" dirty="0" smtClean="0">
                <a:effectLst/>
                <a:latin typeface="Times New Roman"/>
                <a:ea typeface="Times New Roman"/>
                <a:cs typeface="Times New Roman"/>
              </a:rPr>
              <a:t>Payroll Administration</a:t>
            </a:r>
            <a:r>
              <a:rPr lang="en-US" sz="2400" dirty="0" smtClean="0">
                <a:effectLst/>
                <a:latin typeface="Times New Roman"/>
                <a:ea typeface="Times New Roman"/>
                <a:cs typeface="Times New Roman"/>
              </a:rPr>
              <a:t/>
            </a:r>
            <a:br>
              <a:rPr lang="en-US" sz="2400" dirty="0" smtClean="0">
                <a:effectLst/>
                <a:latin typeface="Times New Roman"/>
                <a:ea typeface="Times New Roman"/>
                <a:cs typeface="Times New Roman"/>
              </a:rPr>
            </a:br>
            <a:r>
              <a:rPr lang="en-US" sz="2400" dirty="0" smtClean="0">
                <a:effectLst/>
                <a:latin typeface="Times New Roman"/>
                <a:ea typeface="Times New Roman"/>
                <a:cs typeface="Times New Roman"/>
              </a:rPr>
              <a:t>Payroll Administration involves managerial activities such as maintaining employees’ records, referring employment laws. Here, the HR comes into picture which maintains the daily record if employees attendance. </a:t>
            </a:r>
            <a:br>
              <a:rPr lang="en-US" sz="2400" dirty="0" smtClean="0">
                <a:effectLst/>
                <a:latin typeface="Times New Roman"/>
                <a:ea typeface="Times New Roman"/>
                <a:cs typeface="Times New Roman"/>
              </a:rPr>
            </a:br>
            <a:endParaRPr lang="en-US" sz="2400" dirty="0">
              <a:effectLst/>
              <a:latin typeface="Calibri"/>
              <a:ea typeface="Calibri"/>
              <a:cs typeface="Times New Roman"/>
            </a:endParaRPr>
          </a:p>
        </p:txBody>
      </p:sp>
    </p:spTree>
    <p:extLst>
      <p:ext uri="{BB962C8B-B14F-4D97-AF65-F5344CB8AC3E}">
        <p14:creationId xmlns:p14="http://schemas.microsoft.com/office/powerpoint/2010/main" val="80065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51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44768"/>
              </p:ext>
            </p:extLst>
          </p:nvPr>
        </p:nvGraphicFramePr>
        <p:xfrm>
          <a:off x="304800" y="2870740"/>
          <a:ext cx="8686800" cy="2494915"/>
        </p:xfrm>
        <a:graphic>
          <a:graphicData uri="http://schemas.openxmlformats.org/drawingml/2006/table">
            <a:tbl>
              <a:tblPr firstRow="1" firstCol="1" bandRow="1"/>
              <a:tblGrid>
                <a:gridCol w="8686800"/>
              </a:tblGrid>
              <a:tr h="0">
                <a:tc>
                  <a:txBody>
                    <a:bodyPr/>
                    <a:lstStyle/>
                    <a:p>
                      <a:pPr marL="0" marR="0">
                        <a:lnSpc>
                          <a:spcPct val="115000"/>
                        </a:lnSpc>
                        <a:spcBef>
                          <a:spcPts val="0"/>
                        </a:spcBef>
                        <a:spcAft>
                          <a:spcPts val="0"/>
                        </a:spcAft>
                      </a:pPr>
                      <a:r>
                        <a:rPr lang="en-US" sz="2000" b="1" dirty="0">
                          <a:effectLst/>
                          <a:latin typeface="Times New Roman"/>
                          <a:ea typeface="Times New Roman"/>
                          <a:cs typeface="Times New Roman"/>
                        </a:rPr>
                        <a:t>Payroll refers to the administration of employees' salaries, wages, bonuses, net pay, and deductions. It consist of the employee ID, employee name, date of joining, daily attendance record, basic salary, allowances, overtime pay, bonus, commissions, incentives, pay for holidays, vacations and sickness, value of meals and lodging etc. There are some deductions such as PF, taxes, loan installments or advances taken by employee. </a:t>
                      </a:r>
                      <a:r>
                        <a:rPr lang="en-US" sz="2000" dirty="0">
                          <a:effectLst/>
                          <a:latin typeface="Times New Roman"/>
                          <a:ea typeface="Times New Roman"/>
                          <a:cs typeface="Times New Roman"/>
                        </a:rPr>
                        <a:t/>
                      </a:r>
                      <a:br>
                        <a:rPr lang="en-US" sz="2000" dirty="0">
                          <a:effectLst/>
                          <a:latin typeface="Times New Roman"/>
                          <a:ea typeface="Times New Roman"/>
                          <a:cs typeface="Times New Roman"/>
                        </a:rPr>
                      </a:br>
                      <a:r>
                        <a:rPr lang="en-US" sz="1200" dirty="0">
                          <a:effectLst/>
                          <a:latin typeface="Times New Roman"/>
                          <a:ea typeface="Times New Roman"/>
                          <a:cs typeface="Times New Roman"/>
                        </a:rPr>
                        <a:t/>
                      </a:r>
                      <a:br>
                        <a:rPr lang="en-US" sz="1200" dirty="0">
                          <a:effectLst/>
                          <a:latin typeface="Times New Roman"/>
                          <a:ea typeface="Times New Roman"/>
                          <a:cs typeface="Times New Roman"/>
                        </a:rPr>
                      </a:br>
                      <a:endParaRPr lang="en-US" sz="1100" dirty="0">
                        <a:effectLst/>
                        <a:latin typeface="Calibri"/>
                        <a:ea typeface="Calibri"/>
                        <a:cs typeface="Times New Roman"/>
                      </a:endParaRPr>
                    </a:p>
                  </a:txBody>
                  <a:tcPr marL="63500" marR="0" marT="0" marB="0">
                    <a:lnL>
                      <a:noFill/>
                    </a:lnL>
                    <a:lnR>
                      <a:noFill/>
                    </a:lnR>
                    <a:lnT>
                      <a:noFill/>
                    </a:lnT>
                    <a:lnB>
                      <a:noFill/>
                    </a:lnB>
                  </a:tcPr>
                </a:tc>
              </a:tr>
            </a:tbl>
          </a:graphicData>
        </a:graphic>
      </p:graphicFrame>
      <p:sp>
        <p:nvSpPr>
          <p:cNvPr id="3" name="Rectangle 1"/>
          <p:cNvSpPr>
            <a:spLocks noChangeArrowheads="1"/>
          </p:cNvSpPr>
          <p:nvPr/>
        </p:nvSpPr>
        <p:spPr bwMode="auto">
          <a:xfrm>
            <a:off x="304800" y="533400"/>
            <a:ext cx="853440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Database of employees is maintained. Employee’s details such as name, employee ID, basic salary, daily attendance,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etc</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are recorded. Gross Salary is calculated after adding the allowances and incentives to the basic salary of the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employesssse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Net salary is calculated by deducting the tax and other calculated deductions (loan installments,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etc</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3273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38259"/>
            <a:ext cx="8763000" cy="2208938"/>
          </a:xfrm>
          <a:prstGeom prst="rect">
            <a:avLst/>
          </a:prstGeom>
        </p:spPr>
        <p:txBody>
          <a:bodyPr wrap="square">
            <a:spAutoFit/>
          </a:bodyPr>
          <a:lstStyle/>
          <a:p>
            <a:pPr lvl="0" fontAlgn="base">
              <a:spcBef>
                <a:spcPct val="0"/>
              </a:spcBef>
              <a:spcAft>
                <a:spcPct val="0"/>
              </a:spcAft>
            </a:pPr>
            <a:r>
              <a:rPr lang="en-US" sz="2400" b="1" dirty="0">
                <a:solidFill>
                  <a:prstClr val="black"/>
                </a:solidFill>
                <a:latin typeface="Times New Roman"/>
                <a:ea typeface="Times New Roman"/>
                <a:cs typeface="Times New Roman"/>
              </a:rPr>
              <a:t>Payroll is administered on monthly basis and annual basis.</a:t>
            </a:r>
            <a:r>
              <a:rPr lang="en-US" sz="2400" dirty="0">
                <a:solidFill>
                  <a:prstClr val="black"/>
                </a:solidFill>
                <a:latin typeface="Times New Roman"/>
                <a:ea typeface="Times New Roman"/>
                <a:cs typeface="Times New Roman"/>
              </a:rPr>
              <a:t> </a:t>
            </a:r>
            <a:r>
              <a:rPr lang="en-US" sz="1200" dirty="0">
                <a:solidFill>
                  <a:prstClr val="black"/>
                </a:solidFill>
                <a:latin typeface="Times New Roman"/>
                <a:ea typeface="Times New Roman"/>
                <a:cs typeface="Times New Roman"/>
              </a:rPr>
              <a:t/>
            </a:r>
            <a:br>
              <a:rPr lang="en-US" sz="1200" dirty="0">
                <a:solidFill>
                  <a:prstClr val="black"/>
                </a:solidFill>
                <a:latin typeface="Times New Roman"/>
                <a:ea typeface="Times New Roman"/>
                <a:cs typeface="Times New Roman"/>
              </a:rPr>
            </a:br>
            <a:r>
              <a:rPr lang="en-US" sz="1200" dirty="0">
                <a:solidFill>
                  <a:prstClr val="black"/>
                </a:solidFill>
                <a:latin typeface="Times New Roman"/>
                <a:ea typeface="Times New Roman"/>
                <a:cs typeface="Times New Roman"/>
              </a:rPr>
              <a:t/>
            </a:r>
            <a:br>
              <a:rPr lang="en-US" sz="1200" dirty="0">
                <a:solidFill>
                  <a:prstClr val="black"/>
                </a:solidFill>
                <a:latin typeface="Times New Roman"/>
                <a:ea typeface="Times New Roman"/>
                <a:cs typeface="Times New Roman"/>
              </a:rPr>
            </a:br>
            <a:r>
              <a:rPr lang="en-US" sz="2000" dirty="0">
                <a:solidFill>
                  <a:prstClr val="black"/>
                </a:solidFill>
                <a:latin typeface="Times New Roman"/>
                <a:ea typeface="Times New Roman"/>
                <a:cs typeface="Times New Roman"/>
              </a:rPr>
              <a:t>While administrating the monthly payroll basic salary, HRA, conveyance, and other special allowances such mobile, </a:t>
            </a:r>
            <a:r>
              <a:rPr lang="en-US" sz="2000" dirty="0" err="1">
                <a:solidFill>
                  <a:prstClr val="black"/>
                </a:solidFill>
                <a:latin typeface="Times New Roman"/>
                <a:ea typeface="Times New Roman"/>
                <a:cs typeface="Times New Roman"/>
              </a:rPr>
              <a:t>etc</a:t>
            </a:r>
            <a:r>
              <a:rPr lang="en-US" sz="2000" dirty="0">
                <a:solidFill>
                  <a:prstClr val="black"/>
                </a:solidFill>
                <a:latin typeface="Times New Roman"/>
                <a:ea typeface="Times New Roman"/>
                <a:cs typeface="Times New Roman"/>
              </a:rPr>
              <a:t> are considered. There are some </a:t>
            </a:r>
            <a:r>
              <a:rPr lang="en-US" sz="2000" dirty="0" smtClean="0">
                <a:solidFill>
                  <a:prstClr val="black"/>
                </a:solidFill>
                <a:latin typeface="Times New Roman"/>
                <a:ea typeface="Times New Roman"/>
                <a:cs typeface="Times New Roman"/>
              </a:rPr>
              <a:t>deductions. </a:t>
            </a:r>
            <a:r>
              <a:rPr lang="en-US" sz="2000" dirty="0" smtClean="0">
                <a:latin typeface="Times New Roman" pitchFamily="18" charset="0"/>
                <a:cs typeface="Times New Roman" pitchFamily="18" charset="0"/>
              </a:rPr>
              <a:t>allowances such mobile, </a:t>
            </a:r>
            <a:r>
              <a:rPr lang="en-US" sz="2000" dirty="0" err="1" smtClean="0">
                <a:latin typeface="Times New Roman" pitchFamily="18" charset="0"/>
                <a:cs typeface="Times New Roman" pitchFamily="18" charset="0"/>
              </a:rPr>
              <a:t>etc</a:t>
            </a:r>
            <a:r>
              <a:rPr lang="en-US" sz="2000" dirty="0" smtClean="0">
                <a:latin typeface="Times New Roman" pitchFamily="18" charset="0"/>
                <a:cs typeface="Times New Roman" pitchFamily="18" charset="0"/>
              </a:rPr>
              <a:t> are considered. There are some deductions.  </a:t>
            </a:r>
            <a:r>
              <a:rPr kumimoji="0" lang="en-US" sz="2000" b="0" i="0" u="none"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which are provident fund (12%) of the salary, taxes and other deduction</a:t>
            </a:r>
            <a:r>
              <a:rPr kumimoji="0" lang="en-US" sz="2000" b="0" i="0" u="none" strike="noStrike" cap="none" normalizeH="0" baseline="0" dirty="0" smtClean="0">
                <a:ln>
                  <a:noFill/>
                </a:ln>
                <a:solidFill>
                  <a:schemeClr val="tx1"/>
                </a:solidFill>
                <a:ea typeface="Times New Roman" pitchFamily="18" charset="0"/>
                <a:cs typeface="Arial" pitchFamily="34" charset="0"/>
              </a:rPr>
              <a:t>s</a:t>
            </a:r>
            <a:r>
              <a:rPr kumimoji="0" lang="en-US" sz="2000" b="0" i="0" u="none" strike="noStrike" cap="none" normalizeH="0" baseline="0" dirty="0" smtClean="0">
                <a:ln>
                  <a:noFill/>
                </a:ln>
                <a:solidFill>
                  <a:schemeClr val="tx1"/>
                </a:solidFill>
                <a:cs typeface="Arial" pitchFamily="34" charset="0"/>
              </a:rPr>
              <a:t> </a:t>
            </a:r>
          </a:p>
          <a:p>
            <a:pPr lvl="0">
              <a:lnSpc>
                <a:spcPct val="115000"/>
              </a:lnSpc>
            </a:pPr>
            <a:r>
              <a:rPr lang="en-US" sz="2000" dirty="0" smtClean="0">
                <a:solidFill>
                  <a:prstClr val="black"/>
                </a:solidFill>
                <a:latin typeface="Times New Roman"/>
                <a:ea typeface="Times New Roman"/>
                <a:cs typeface="Times New Roman"/>
              </a:rPr>
              <a:t> Components of monthly payroll</a:t>
            </a:r>
            <a:endParaRPr lang="en-US" sz="2000" dirty="0">
              <a:solidFill>
                <a:prstClr val="black"/>
              </a:solidFill>
              <a:latin typeface="Calibri"/>
              <a:ea typeface="Calibri"/>
              <a:cs typeface="Times New Roman"/>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6681"/>
            <a:ext cx="9220200" cy="458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839200" cy="3477875"/>
          </a:xfrm>
          <a:prstGeom prst="rect">
            <a:avLst/>
          </a:prstGeom>
        </p:spPr>
        <p:txBody>
          <a:bodyPr wrap="square">
            <a:spAutoFit/>
          </a:bodyPr>
          <a:lstStyle/>
          <a:p>
            <a:r>
              <a:rPr lang="en-US" sz="2000" dirty="0" smtClean="0">
                <a:effectLst/>
                <a:latin typeface="Times New Roman"/>
                <a:ea typeface="Times New Roman"/>
              </a:rPr>
              <a:t>Deductions such as tax and loan/advances taken by the employee from organizations are deducted only where applicable. Dearness Allowance and House rent allowance is provided at a fixed rate stated by the employment law. Provident fund is deducted from the gross salary of employee on the monthly basis as per the employment law, which is provided later to the employee. Organizations also contribute the same amount to the provident fund of the employee. </a:t>
            </a:r>
          </a:p>
          <a:p>
            <a:r>
              <a:rPr lang="en-US" sz="2000" dirty="0" smtClean="0">
                <a:effectLst/>
                <a:latin typeface="Times New Roman"/>
                <a:ea typeface="Times New Roman"/>
              </a:rPr>
              <a:t/>
            </a:r>
            <a:br>
              <a:rPr lang="en-US" sz="2000" dirty="0" smtClean="0">
                <a:effectLst/>
                <a:latin typeface="Times New Roman"/>
                <a:ea typeface="Times New Roman"/>
              </a:rPr>
            </a:br>
            <a:r>
              <a:rPr lang="en-US" sz="2000" dirty="0" smtClean="0">
                <a:effectLst/>
                <a:latin typeface="Times New Roman"/>
                <a:ea typeface="Times New Roman"/>
              </a:rPr>
              <a:t>Annual payroll consists of leave travel allowances, incentives, annual bonuses, meal  vouchers/reimbursements, and medical reimbursements</a:t>
            </a:r>
          </a:p>
          <a:p>
            <a:endParaRPr lang="en-US" sz="2000" dirty="0">
              <a:latin typeface="Times New Roman"/>
            </a:endParaRPr>
          </a:p>
          <a:p>
            <a:r>
              <a:rPr lang="en-US" sz="2000" b="1" dirty="0" smtClean="0">
                <a:latin typeface="Times New Roman"/>
              </a:rPr>
              <a:t>Annual payroll components</a:t>
            </a:r>
            <a:endParaRPr lang="en-US" sz="2000" b="1" dirty="0"/>
          </a:p>
        </p:txBody>
      </p:sp>
    </p:spTree>
    <p:extLst>
      <p:ext uri="{BB962C8B-B14F-4D97-AF65-F5344CB8AC3E}">
        <p14:creationId xmlns:p14="http://schemas.microsoft.com/office/powerpoint/2010/main" val="22891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863"/>
            <a:ext cx="9144000" cy="548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99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75822" y="143472"/>
            <a:ext cx="83820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Allowances, incentives, bonuses and reimbursements are based on organizational policies. Some organizations provided the allowances on a fixed rate say 10% or 12% of the basic salary. Some organizations go for performance based incentives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lang="en-US" sz="1200" dirty="0">
                <a:solidFill>
                  <a:prstClr val="black"/>
                </a:solidFill>
                <a:latin typeface="Times New Roman"/>
                <a:ea typeface="Times New Roman"/>
                <a:cs typeface="Times New Roman"/>
              </a:rPr>
              <a:t> </a:t>
            </a:r>
            <a:endParaRPr lang="en-US" sz="1200" dirty="0" smtClean="0">
              <a:solidFill>
                <a:prstClr val="black"/>
              </a:solidFill>
              <a:latin typeface="Times New Roman"/>
              <a:ea typeface="Times New Roman"/>
              <a:cs typeface="Times New Roman"/>
            </a:endParaRPr>
          </a:p>
          <a:p>
            <a:pPr lvl="0" algn="just" fontAlgn="base">
              <a:spcBef>
                <a:spcPct val="0"/>
              </a:spcBef>
              <a:spcAft>
                <a:spcPct val="0"/>
              </a:spcAft>
            </a:pPr>
            <a:endParaRPr lang="en-US" sz="1200" dirty="0">
              <a:solidFill>
                <a:prstClr val="black"/>
              </a:solidFill>
              <a:latin typeface="Times New Roman"/>
              <a:ea typeface="Times New Roman"/>
              <a:cs typeface="Times New Roman"/>
            </a:endParaRPr>
          </a:p>
          <a:p>
            <a:pPr lvl="0" algn="just" fontAlgn="base">
              <a:spcBef>
                <a:spcPct val="0"/>
              </a:spcBef>
              <a:spcAft>
                <a:spcPct val="0"/>
              </a:spcAft>
            </a:pPr>
            <a:endParaRPr lang="en-US" sz="1200" dirty="0" smtClean="0">
              <a:solidFill>
                <a:prstClr val="black"/>
              </a:solidFill>
              <a:latin typeface="Times New Roman"/>
              <a:ea typeface="Times New Roman"/>
              <a:cs typeface="Times New Roman"/>
            </a:endParaRPr>
          </a:p>
          <a:p>
            <a:pPr lvl="0" algn="just" fontAlgn="base">
              <a:spcBef>
                <a:spcPct val="0"/>
              </a:spcBef>
              <a:spcAft>
                <a:spcPct val="0"/>
              </a:spcAft>
            </a:pPr>
            <a:r>
              <a:rPr lang="en-US" sz="2000" dirty="0" smtClean="0">
                <a:solidFill>
                  <a:prstClr val="black"/>
                </a:solidFill>
                <a:latin typeface="Times New Roman"/>
                <a:ea typeface="Times New Roman"/>
                <a:cs typeface="Times New Roman"/>
              </a:rPr>
              <a:t>Calculation </a:t>
            </a:r>
            <a:r>
              <a:rPr lang="en-US" sz="2000" dirty="0">
                <a:solidFill>
                  <a:prstClr val="black"/>
                </a:solidFill>
                <a:latin typeface="Times New Roman"/>
                <a:ea typeface="Times New Roman"/>
                <a:cs typeface="Times New Roman"/>
              </a:rPr>
              <a:t>of gross salaries and deductible amounts is a tedious task which involves risk. Some of the organizations use the traditional manual method of payroll processing and some go for the advanced payroll processing software. An organization opts for any of the following payroll processing methods available</a:t>
            </a:r>
            <a:r>
              <a:rPr lang="en-US" sz="1200" dirty="0">
                <a:solidFill>
                  <a:prstClr val="black"/>
                </a:solidFill>
                <a:latin typeface="Times New Roman"/>
                <a:ea typeface="Times New Roman"/>
                <a:cs typeface="Times New Roman"/>
              </a:rPr>
              <a:t>::</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spcAft>
                <a:spcPct val="0"/>
              </a:spcAft>
            </a:pPr>
            <a:r>
              <a:rPr lang="en-US" sz="2000" b="1" dirty="0"/>
              <a:t>Manual </a:t>
            </a:r>
            <a:r>
              <a:rPr lang="en-US" sz="2000" b="1" dirty="0" smtClean="0"/>
              <a:t>System</a:t>
            </a:r>
          </a:p>
          <a:p>
            <a:pPr lvl="0" fontAlgn="base">
              <a:spcBef>
                <a:spcPct val="0"/>
              </a:spcBef>
              <a:spcAft>
                <a:spcPct val="0"/>
              </a:spcAft>
            </a:pPr>
            <a:r>
              <a:rPr lang="en-US" sz="2000" dirty="0"/>
              <a:t/>
            </a:r>
            <a:br>
              <a:rPr lang="en-US" sz="2000" dirty="0"/>
            </a:br>
            <a:r>
              <a:rPr lang="en-US" sz="2000" dirty="0">
                <a:latin typeface="Times New Roman" pitchFamily="18" charset="0"/>
                <a:cs typeface="Times New Roman" pitchFamily="18" charset="0"/>
              </a:rPr>
              <a:t>Manual payroll system is the traditional payroll system which involves pen and ink, adding machine, spreadsheet, </a:t>
            </a:r>
            <a:r>
              <a:rPr lang="en-US" sz="2000" dirty="0" smtClean="0">
                <a:latin typeface="Times New Roman" pitchFamily="18" charset="0"/>
                <a:cs typeface="Times New Roman" pitchFamily="18" charset="0"/>
              </a:rPr>
              <a:t>etc. </a:t>
            </a:r>
            <a:r>
              <a:rPr lang="en-US" sz="2000" dirty="0">
                <a:latin typeface="Times New Roman" pitchFamily="18" charset="0"/>
                <a:cs typeface="Times New Roman" pitchFamily="18" charset="0"/>
              </a:rPr>
              <a:t>instead of computers, software and other computerized aids. The process was very popular when there were no computerized means for payroll processing.</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9295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330" y="381000"/>
            <a:ext cx="8763000" cy="2523768"/>
          </a:xfrm>
          <a:prstGeom prst="rect">
            <a:avLst/>
          </a:prstGeom>
        </p:spPr>
        <p:txBody>
          <a:bodyPr wrap="square">
            <a:spAutoFit/>
          </a:bodyPr>
          <a:lstStyle/>
          <a:p>
            <a:r>
              <a:rPr lang="en-US" sz="2000" dirty="0" smtClean="0">
                <a:effectLst/>
                <a:latin typeface="Times New Roman"/>
                <a:ea typeface="Times New Roman"/>
              </a:rPr>
              <a:t>Now-a-days it is only few small scale organizations in the remote areas that use the manual payroll. Sometimes the construction industry and manufacturing industry also use the manual payroll systems for the contractual labor, as theses contracts are on daily/weekly basis.</a:t>
            </a:r>
            <a:br>
              <a:rPr lang="en-US" sz="2000" dirty="0" smtClean="0">
                <a:effectLst/>
                <a:latin typeface="Times New Roman"/>
                <a:ea typeface="Times New Roman"/>
              </a:rPr>
            </a:br>
            <a:r>
              <a:rPr lang="en-US" sz="2000" dirty="0" smtClean="0">
                <a:effectLst/>
                <a:latin typeface="Times New Roman"/>
                <a:ea typeface="Times New Roman"/>
              </a:rPr>
              <a:t>There is full control in the hands of owner. But the process is tedious, time consuming and risky as it is more prone to error</a:t>
            </a:r>
            <a:r>
              <a:rPr lang="en-US" sz="2000" b="1" dirty="0" smtClean="0">
                <a:effectLst/>
                <a:latin typeface="Times New Roman"/>
                <a:ea typeface="Times New Roman"/>
              </a:rPr>
              <a:t>s.</a:t>
            </a:r>
          </a:p>
          <a:p>
            <a:r>
              <a:rPr lang="en-US" sz="2000" b="1" dirty="0" smtClean="0">
                <a:latin typeface="Times New Roman"/>
                <a:ea typeface="Times New Roman"/>
              </a:rPr>
              <a:t>Various payroll Process</a:t>
            </a:r>
            <a:r>
              <a:rPr lang="en-US" dirty="0" smtClean="0">
                <a:effectLst/>
                <a:latin typeface="Times New Roman"/>
                <a:ea typeface="Times New Roman"/>
              </a:rPr>
              <a:t/>
            </a:r>
            <a:br>
              <a:rPr lang="en-US" dirty="0" smtClean="0">
                <a:effectLst/>
                <a:latin typeface="Times New Roman"/>
                <a:ea typeface="Times New Roman"/>
              </a:rPr>
            </a:b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2" y="2596991"/>
            <a:ext cx="8937938" cy="421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7274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TotalTime>
  <Words>438</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DGPandey</dc:creator>
  <cp:lastModifiedBy>DGPandey</cp:lastModifiedBy>
  <cp:revision>12</cp:revision>
  <dcterms:created xsi:type="dcterms:W3CDTF">2012-09-01T03:21:32Z</dcterms:created>
  <dcterms:modified xsi:type="dcterms:W3CDTF">2012-09-01T04:02:14Z</dcterms:modified>
</cp:coreProperties>
</file>