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57" r:id="rId4"/>
    <p:sldId id="259" r:id="rId5"/>
    <p:sldId id="258" r:id="rId6"/>
    <p:sldId id="263" r:id="rId7"/>
    <p:sldId id="264" r:id="rId8"/>
    <p:sldId id="262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5DB4A0B-2F5B-40C8-9E34-F270DEF3AE3C}" type="datetimeFigureOut">
              <a:rPr lang="en-US" smtClean="0"/>
              <a:pPr/>
              <a:t>7/22/2009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044CADD-699D-4606-B684-1886E0BF94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What is a network?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network consists of two or more computers that are linked in order to share resources (such as printers and CD-ROMs) , exchange files or allow electronic communications. The computers on a network may be linked through cables, telephone lines, radio waves, satellites or infrared light beams.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pPr algn="ctr"/>
            <a:r>
              <a:rPr lang="en-US" dirty="0" smtClean="0"/>
              <a:t>Star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5541336"/>
          </a:xfrm>
        </p:spPr>
        <p:txBody>
          <a:bodyPr/>
          <a:lstStyle/>
          <a:p>
            <a:r>
              <a:rPr lang="en-US" dirty="0" smtClean="0"/>
              <a:t>In a star topology, each device has a dedicated point-to-point link only to a central controller, called a </a:t>
            </a:r>
            <a:r>
              <a:rPr lang="en-US" u="sng" dirty="0" smtClean="0"/>
              <a:t>hub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devices are not directly linked to each other.</a:t>
            </a:r>
          </a:p>
          <a:p>
            <a:r>
              <a:rPr lang="en-US" dirty="0" smtClean="0"/>
              <a:t>A star topology does not allow direct traffic between devices. </a:t>
            </a:r>
          </a:p>
          <a:p>
            <a:r>
              <a:rPr lang="en-US" dirty="0" smtClean="0"/>
              <a:t>The Controller acts as an exchange.</a:t>
            </a:r>
          </a:p>
          <a:p>
            <a:r>
              <a:rPr lang="en-US" dirty="0" smtClean="0"/>
              <a:t>If one device wants to send data to another, it sends the data to the controller which then relays the data to the other connected device.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657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STAR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93736"/>
          </a:xfrm>
        </p:spPr>
        <p:txBody>
          <a:bodyPr/>
          <a:lstStyle/>
          <a:p>
            <a:r>
              <a:rPr lang="en-US" u="sng" dirty="0" smtClean="0"/>
              <a:t>Advantages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A star topology is less expensive-needs one link and one I/O port.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It is easy to install and reconfigure.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Star topology is robust . If one link fails, only that link is affected.</a:t>
            </a:r>
          </a:p>
          <a:p>
            <a:endParaRPr lang="en-US" dirty="0" smtClean="0"/>
          </a:p>
          <a:p>
            <a:r>
              <a:rPr lang="en-US" u="sng" dirty="0" smtClean="0"/>
              <a:t>Disadvantage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Although, a star requires far less cable than mesh, each node must be linked to central hub.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pPr algn="ctr"/>
            <a:r>
              <a:rPr lang="en-US" dirty="0" smtClean="0"/>
              <a:t>Bus topology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9812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594360"/>
          </a:xfrm>
        </p:spPr>
        <p:txBody>
          <a:bodyPr/>
          <a:lstStyle/>
          <a:p>
            <a:pPr algn="ctr"/>
            <a:r>
              <a:rPr lang="en-US" dirty="0" smtClean="0"/>
              <a:t>Bus topology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/>
          <a:lstStyle/>
          <a:p>
            <a:r>
              <a:rPr lang="en-US" dirty="0" smtClean="0"/>
              <a:t>Bus topology is a multi point.</a:t>
            </a:r>
          </a:p>
          <a:p>
            <a:r>
              <a:rPr lang="en-US" dirty="0" smtClean="0"/>
              <a:t>One long cable acts as a backbone to link all the devices in a network.</a:t>
            </a:r>
          </a:p>
          <a:p>
            <a:r>
              <a:rPr lang="en-US" dirty="0" smtClean="0"/>
              <a:t>Nodes are connected to the bus cable by drop lines and taps.</a:t>
            </a:r>
          </a:p>
          <a:p>
            <a:r>
              <a:rPr lang="en-US" dirty="0" smtClean="0"/>
              <a:t>Drop line is a connection running between the device and the main cable.</a:t>
            </a:r>
          </a:p>
          <a:p>
            <a:r>
              <a:rPr lang="en-US" dirty="0" smtClean="0"/>
              <a:t>A tap is a connector.</a:t>
            </a:r>
            <a:endParaRPr lang="en-US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594360"/>
          </a:xfrm>
        </p:spPr>
        <p:txBody>
          <a:bodyPr/>
          <a:lstStyle/>
          <a:p>
            <a:pPr algn="ctr"/>
            <a:r>
              <a:rPr lang="en-US" dirty="0" smtClean="0"/>
              <a:t>Bus topology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Ease of Installation</a:t>
            </a:r>
          </a:p>
          <a:p>
            <a:pPr lvl="1"/>
            <a:r>
              <a:rPr lang="en-US" dirty="0" smtClean="0"/>
              <a:t>Uses less cabling than mesh and star topology</a:t>
            </a:r>
          </a:p>
          <a:p>
            <a:pPr lvl="1"/>
            <a:r>
              <a:rPr lang="en-US" dirty="0" smtClean="0"/>
              <a:t>Addition of new nodes to the network is easy.</a:t>
            </a:r>
          </a:p>
          <a:p>
            <a:pPr lvl="1"/>
            <a:r>
              <a:rPr lang="en-US" dirty="0" smtClean="0"/>
              <a:t>Failure of node does not affect communication among other nodes in the network.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If the shared communication line fails, entire network fails and line stops </a:t>
            </a:r>
            <a:r>
              <a:rPr lang="en-US" dirty="0" err="1" smtClean="0"/>
              <a:t>tansmission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Difficult reconfiguration and fault isolation.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RING TOPOLOGY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95400"/>
            <a:ext cx="7620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RING TOPOLOGY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838200"/>
            <a:ext cx="7696200" cy="5617536"/>
          </a:xfrm>
        </p:spPr>
        <p:txBody>
          <a:bodyPr/>
          <a:lstStyle/>
          <a:p>
            <a:r>
              <a:rPr lang="en-US" dirty="0" smtClean="0"/>
              <a:t>Each device has a dedicated point-to-point connection only with the two devices on either side of it.</a:t>
            </a:r>
          </a:p>
          <a:p>
            <a:r>
              <a:rPr lang="en-US" dirty="0" smtClean="0"/>
              <a:t>A signal is passed along the ring in one direction, from device to device, until it reaches its destination.</a:t>
            </a:r>
          </a:p>
          <a:p>
            <a:r>
              <a:rPr lang="en-US" dirty="0" smtClean="0"/>
              <a:t>Each device in the ring incorporates a repeater. When a device receives a signal intended for another device, its repeater regenerates the bits and passes them along.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240"/>
            <a:ext cx="7239000" cy="4419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RING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56175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ring is easy to install and reconfigure. Each device is linked only to its immediate neighbors. To add or delete a device requires changing only two connections. </a:t>
            </a:r>
          </a:p>
          <a:p>
            <a:r>
              <a:rPr lang="en-US" sz="2400" dirty="0" smtClean="0"/>
              <a:t>The only constraints are media and traffic considerations.</a:t>
            </a:r>
          </a:p>
          <a:p>
            <a:r>
              <a:rPr lang="en-US" sz="2400" dirty="0" smtClean="0"/>
              <a:t> In addition fault isolation is simplified.</a:t>
            </a:r>
          </a:p>
          <a:p>
            <a:r>
              <a:rPr lang="en-US" sz="2400" dirty="0" smtClean="0"/>
              <a:t>Generally in a ring, a signal is circulating all the times. If one device does not receive a signal within a specified period, it can issue an alarm. The alarm alerts the network operator to the problem and its location.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RING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55413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Advantages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Ring network works well where there is no central node for making decisions.</a:t>
            </a:r>
          </a:p>
          <a:p>
            <a:pPr lvl="1"/>
            <a:r>
              <a:rPr lang="en-US" sz="2100" dirty="0" smtClean="0">
                <a:solidFill>
                  <a:schemeClr val="tx1"/>
                </a:solidFill>
              </a:rPr>
              <a:t>It is more reliable than a star network because communication is not dependent on a single central node. If a link between any two nodes fails, alternate routing is possible.</a:t>
            </a:r>
          </a:p>
          <a:p>
            <a:pPr lvl="0">
              <a:buClr>
                <a:srgbClr val="B13F9A"/>
              </a:buClr>
            </a:pPr>
            <a:r>
              <a:rPr lang="en-US" sz="2400" dirty="0" smtClean="0">
                <a:solidFill>
                  <a:prstClr val="black"/>
                </a:solidFill>
              </a:rPr>
              <a:t>Disadvantages</a:t>
            </a:r>
          </a:p>
          <a:p>
            <a:pPr lvl="1">
              <a:buClr>
                <a:srgbClr val="B13F9A"/>
              </a:buClr>
            </a:pPr>
            <a:r>
              <a:rPr lang="en-US" sz="2100" dirty="0" smtClean="0">
                <a:solidFill>
                  <a:prstClr val="black"/>
                </a:solidFill>
              </a:rPr>
              <a:t>In a ring network, communication delay is directly proportional to number of nodes in the network. Hence, addition of new nodes in a network increases communication delay.</a:t>
            </a:r>
          </a:p>
          <a:p>
            <a:pPr lvl="1">
              <a:buClr>
                <a:srgbClr val="B13F9A"/>
              </a:buClr>
            </a:pPr>
            <a:r>
              <a:rPr lang="en-US" sz="2100" dirty="0" smtClean="0">
                <a:solidFill>
                  <a:prstClr val="black"/>
                </a:solidFill>
              </a:rPr>
              <a:t>It requires more complicated control software than star network.</a:t>
            </a:r>
          </a:p>
          <a:p>
            <a:pPr lvl="1">
              <a:buNone/>
            </a:pP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Tree Network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5617536"/>
          </a:xfrm>
        </p:spPr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657600" y="29718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HUB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133600" y="39624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HUB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181600" y="39624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HUB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810000" y="4724400"/>
            <a:ext cx="685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HUB</a:t>
            </a:r>
            <a:endParaRPr lang="en-US" dirty="0"/>
          </a:p>
        </p:txBody>
      </p:sp>
      <p:sp>
        <p:nvSpPr>
          <p:cNvPr id="14" name="Bevel 13"/>
          <p:cNvSpPr/>
          <p:nvPr/>
        </p:nvSpPr>
        <p:spPr>
          <a:xfrm>
            <a:off x="1676400" y="5181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Bevel 14"/>
          <p:cNvSpPr/>
          <p:nvPr/>
        </p:nvSpPr>
        <p:spPr>
          <a:xfrm>
            <a:off x="2133600" y="5181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Bevel 15"/>
          <p:cNvSpPr/>
          <p:nvPr/>
        </p:nvSpPr>
        <p:spPr>
          <a:xfrm>
            <a:off x="2590800" y="5181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Bevel 16"/>
          <p:cNvSpPr/>
          <p:nvPr/>
        </p:nvSpPr>
        <p:spPr>
          <a:xfrm>
            <a:off x="3048000" y="5181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Bevel 17"/>
          <p:cNvSpPr/>
          <p:nvPr/>
        </p:nvSpPr>
        <p:spPr>
          <a:xfrm>
            <a:off x="3200400" y="5943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Bevel 18"/>
          <p:cNvSpPr/>
          <p:nvPr/>
        </p:nvSpPr>
        <p:spPr>
          <a:xfrm>
            <a:off x="3733800" y="5943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Bevel 19"/>
          <p:cNvSpPr/>
          <p:nvPr/>
        </p:nvSpPr>
        <p:spPr>
          <a:xfrm>
            <a:off x="4267200" y="5943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vel 20"/>
          <p:cNvSpPr/>
          <p:nvPr/>
        </p:nvSpPr>
        <p:spPr>
          <a:xfrm>
            <a:off x="4800600" y="59436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evel 21"/>
          <p:cNvSpPr/>
          <p:nvPr/>
        </p:nvSpPr>
        <p:spPr>
          <a:xfrm>
            <a:off x="4953000" y="51054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Bevel 22"/>
          <p:cNvSpPr/>
          <p:nvPr/>
        </p:nvSpPr>
        <p:spPr>
          <a:xfrm>
            <a:off x="5410200" y="51054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Bevel 23"/>
          <p:cNvSpPr/>
          <p:nvPr/>
        </p:nvSpPr>
        <p:spPr>
          <a:xfrm>
            <a:off x="5867400" y="51054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Bevel 24"/>
          <p:cNvSpPr/>
          <p:nvPr/>
        </p:nvSpPr>
        <p:spPr>
          <a:xfrm>
            <a:off x="6400800" y="5105400"/>
            <a:ext cx="228600" cy="3048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>
            <a:endCxn id="14" idx="6"/>
          </p:cNvCxnSpPr>
          <p:nvPr/>
        </p:nvCxnSpPr>
        <p:spPr>
          <a:xfrm rot="5400000">
            <a:off x="1695450" y="4591050"/>
            <a:ext cx="6858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2"/>
            <a:endCxn id="15" idx="6"/>
          </p:cNvCxnSpPr>
          <p:nvPr/>
        </p:nvCxnSpPr>
        <p:spPr>
          <a:xfrm rot="5400000">
            <a:off x="2019300" y="47244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6" idx="6"/>
          </p:cNvCxnSpPr>
          <p:nvPr/>
        </p:nvCxnSpPr>
        <p:spPr>
          <a:xfrm rot="16200000" flipH="1">
            <a:off x="2343150" y="4819650"/>
            <a:ext cx="6096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7" idx="6"/>
          </p:cNvCxnSpPr>
          <p:nvPr/>
        </p:nvCxnSpPr>
        <p:spPr>
          <a:xfrm rot="16200000" flipH="1">
            <a:off x="2571750" y="4591050"/>
            <a:ext cx="6858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3314700" y="5295900"/>
            <a:ext cx="6858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3" idx="2"/>
            <a:endCxn id="19" idx="6"/>
          </p:cNvCxnSpPr>
          <p:nvPr/>
        </p:nvCxnSpPr>
        <p:spPr>
          <a:xfrm rot="5400000">
            <a:off x="3657600" y="54483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0" idx="6"/>
          </p:cNvCxnSpPr>
          <p:nvPr/>
        </p:nvCxnSpPr>
        <p:spPr>
          <a:xfrm rot="16200000" flipH="1">
            <a:off x="3981450" y="5543550"/>
            <a:ext cx="6858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1" idx="6"/>
          </p:cNvCxnSpPr>
          <p:nvPr/>
        </p:nvCxnSpPr>
        <p:spPr>
          <a:xfrm rot="16200000" flipH="1">
            <a:off x="4286250" y="5314950"/>
            <a:ext cx="6858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22" idx="6"/>
          </p:cNvCxnSpPr>
          <p:nvPr/>
        </p:nvCxnSpPr>
        <p:spPr>
          <a:xfrm rot="5400000">
            <a:off x="5010150" y="4629150"/>
            <a:ext cx="533400" cy="419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23" idx="6"/>
          </p:cNvCxnSpPr>
          <p:nvPr/>
        </p:nvCxnSpPr>
        <p:spPr>
          <a:xfrm rot="5400000">
            <a:off x="5276850" y="481965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5638800" y="46482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791200" y="44958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8" idx="0"/>
          </p:cNvCxnSpPr>
          <p:nvPr/>
        </p:nvCxnSpPr>
        <p:spPr>
          <a:xfrm rot="5400000" flipH="1" flipV="1">
            <a:off x="2800350" y="3028950"/>
            <a:ext cx="609600" cy="1257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9" idx="0"/>
          </p:cNvCxnSpPr>
          <p:nvPr/>
        </p:nvCxnSpPr>
        <p:spPr>
          <a:xfrm>
            <a:off x="4876800" y="3352800"/>
            <a:ext cx="6477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7" idx="2"/>
          </p:cNvCxnSpPr>
          <p:nvPr/>
        </p:nvCxnSpPr>
        <p:spPr>
          <a:xfrm rot="5400000">
            <a:off x="3695700" y="40767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Bevel 65"/>
          <p:cNvSpPr/>
          <p:nvPr/>
        </p:nvSpPr>
        <p:spPr>
          <a:xfrm>
            <a:off x="5410200" y="1981200"/>
            <a:ext cx="1143000" cy="3810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Bevel 66"/>
          <p:cNvSpPr/>
          <p:nvPr/>
        </p:nvSpPr>
        <p:spPr>
          <a:xfrm>
            <a:off x="2362200" y="2057400"/>
            <a:ext cx="1066800" cy="381000"/>
          </a:xfrm>
          <a:prstGeom prst="beve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/>
          <p:cNvCxnSpPr/>
          <p:nvPr/>
        </p:nvCxnSpPr>
        <p:spPr>
          <a:xfrm>
            <a:off x="3124200" y="2438400"/>
            <a:ext cx="990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66" idx="2"/>
          </p:cNvCxnSpPr>
          <p:nvPr/>
        </p:nvCxnSpPr>
        <p:spPr>
          <a:xfrm flipV="1">
            <a:off x="4800600" y="2362200"/>
            <a:ext cx="11811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7239000" cy="3657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Network ATTRIBUTES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584613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Type of Connection </a:t>
            </a:r>
          </a:p>
          <a:p>
            <a:pPr lvl="1"/>
            <a:r>
              <a:rPr lang="en-US" dirty="0" smtClean="0"/>
              <a:t>Point to point </a:t>
            </a:r>
          </a:p>
          <a:p>
            <a:pPr lvl="1"/>
            <a:r>
              <a:rPr lang="en-US" dirty="0" smtClean="0"/>
              <a:t>Multipoint</a:t>
            </a:r>
          </a:p>
          <a:p>
            <a:r>
              <a:rPr lang="en-US" dirty="0" smtClean="0"/>
              <a:t>Physical Topology </a:t>
            </a:r>
          </a:p>
          <a:p>
            <a:pPr lvl="1"/>
            <a:r>
              <a:rPr lang="en-US" dirty="0" smtClean="0"/>
              <a:t>MESH </a:t>
            </a:r>
          </a:p>
          <a:p>
            <a:pPr lvl="1"/>
            <a:r>
              <a:rPr lang="en-US" dirty="0" smtClean="0"/>
              <a:t>STAR </a:t>
            </a:r>
          </a:p>
          <a:p>
            <a:pPr lvl="1"/>
            <a:r>
              <a:rPr lang="en-US" dirty="0" smtClean="0"/>
              <a:t>BUS</a:t>
            </a:r>
          </a:p>
          <a:p>
            <a:pPr lvl="1"/>
            <a:r>
              <a:rPr lang="en-US" dirty="0" smtClean="0"/>
              <a:t>RING</a:t>
            </a:r>
          </a:p>
          <a:p>
            <a:pPr lvl="1"/>
            <a:r>
              <a:rPr lang="en-US" dirty="0" smtClean="0"/>
              <a:t>TREE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TREE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93736"/>
          </a:xfrm>
        </p:spPr>
        <p:txBody>
          <a:bodyPr>
            <a:normAutofit fontScale="92500"/>
          </a:bodyPr>
          <a:lstStyle/>
          <a:p>
            <a:r>
              <a:rPr lang="en-US" sz="2000" dirty="0" smtClean="0"/>
              <a:t> </a:t>
            </a:r>
            <a:r>
              <a:rPr lang="en-US" sz="2400" dirty="0" smtClean="0"/>
              <a:t>A Tree topology is a variation of star. </a:t>
            </a:r>
          </a:p>
          <a:p>
            <a:r>
              <a:rPr lang="en-US" sz="2400" dirty="0" smtClean="0"/>
              <a:t>As in a star, nodes in a tree are linked to a central hub that controls the traffic to the network.</a:t>
            </a:r>
          </a:p>
          <a:p>
            <a:r>
              <a:rPr lang="en-US" sz="2400" dirty="0" smtClean="0"/>
              <a:t>In tree, not every device plugs directly into the central hub. The majority of devices connect to a secondary hub that in turn is connected to the central hub.</a:t>
            </a:r>
          </a:p>
          <a:p>
            <a:r>
              <a:rPr lang="en-US" sz="2400" dirty="0" smtClean="0"/>
              <a:t>The central hub in the tree is an active hub. </a:t>
            </a:r>
          </a:p>
          <a:p>
            <a:r>
              <a:rPr lang="en-US" sz="2400" dirty="0" smtClean="0"/>
              <a:t>An active hub contains a repeater, which is a hardware device that generates the received bit patterns before sending them out.</a:t>
            </a:r>
          </a:p>
          <a:p>
            <a:r>
              <a:rPr lang="en-US" sz="2400" dirty="0" smtClean="0"/>
              <a:t>The secondary hubs may be active or passive hubs. </a:t>
            </a:r>
          </a:p>
          <a:p>
            <a:r>
              <a:rPr lang="en-US" sz="2400" dirty="0" smtClean="0"/>
              <a:t>A passive hub provides a simple physical connection between the attached devices.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pPr algn="ctr"/>
            <a:r>
              <a:rPr lang="en-US" dirty="0" smtClean="0"/>
              <a:t>TREE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7620000" cy="5715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Advantages</a:t>
            </a:r>
          </a:p>
          <a:p>
            <a:pPr lvl="1"/>
            <a:r>
              <a:rPr lang="en-US" sz="2100" dirty="0" smtClean="0"/>
              <a:t>Due to the addition of secondary hubs, it allows more devices to be attached to a single central hub and can therefore increase the distance a signal can travel between devices.</a:t>
            </a:r>
          </a:p>
          <a:p>
            <a:pPr lvl="1"/>
            <a:r>
              <a:rPr lang="en-US" sz="2100" dirty="0" smtClean="0"/>
              <a:t>It allows the network to isolate and prioritize communications from different computers. Due to this, time sensitive data will not have to wait for access to the network.</a:t>
            </a:r>
          </a:p>
          <a:p>
            <a:pPr lvl="0">
              <a:buClr>
                <a:srgbClr val="B13F9A"/>
              </a:buClr>
              <a:buNone/>
            </a:pPr>
            <a:endParaRPr lang="en-US" sz="2400" dirty="0" smtClean="0">
              <a:solidFill>
                <a:prstClr val="black"/>
              </a:solidFill>
            </a:endParaRPr>
          </a:p>
          <a:p>
            <a:pPr lvl="1">
              <a:buClr>
                <a:srgbClr val="B13F9A"/>
              </a:buClr>
            </a:pPr>
            <a:endParaRPr lang="en-US" sz="2100" dirty="0" smtClean="0">
              <a:solidFill>
                <a:prstClr val="black"/>
              </a:solidFill>
            </a:endParaRPr>
          </a:p>
          <a:p>
            <a:pPr lvl="1">
              <a:buClr>
                <a:srgbClr val="B13F9A"/>
              </a:buClr>
            </a:pPr>
            <a:endParaRPr lang="en-US" sz="2100" dirty="0" smtClean="0">
              <a:solidFill>
                <a:prstClr val="black"/>
              </a:solidFill>
            </a:endParaRPr>
          </a:p>
          <a:p>
            <a:pPr lvl="1"/>
            <a:endParaRPr lang="en-US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Hybrid TOPOLOGY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3920290"/>
            <a:ext cx="2819400" cy="141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4038600"/>
            <a:ext cx="1905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4191000"/>
            <a:ext cx="2057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3657600" y="10668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HUB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1371600" y="1600200"/>
            <a:ext cx="26670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</p:cNvCxnSpPr>
          <p:nvPr/>
        </p:nvCxnSpPr>
        <p:spPr>
          <a:xfrm rot="5400000">
            <a:off x="2971800" y="2895600"/>
            <a:ext cx="2590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4305300" y="2019300"/>
            <a:ext cx="28956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HYBRID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55413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When a network combines several topologies or a sub networks linked together in a larger topology, they are known as a hybrid topology.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pPr algn="ctr"/>
            <a:r>
              <a:rPr lang="en-US" dirty="0" smtClean="0"/>
              <a:t>Transmission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transmission mode is used to define the direction of flow between two linked devices.</a:t>
            </a:r>
          </a:p>
          <a:p>
            <a:r>
              <a:rPr lang="en-US" sz="2400" dirty="0" smtClean="0"/>
              <a:t>There are three types of transmission mode:</a:t>
            </a:r>
          </a:p>
          <a:p>
            <a:pPr lvl="1"/>
            <a:r>
              <a:rPr lang="en-US" sz="2400" dirty="0" smtClean="0"/>
              <a:t>Simplex</a:t>
            </a:r>
          </a:p>
          <a:p>
            <a:pPr lvl="1"/>
            <a:r>
              <a:rPr lang="en-US" sz="2400" dirty="0" smtClean="0"/>
              <a:t>Half Duplex</a:t>
            </a:r>
          </a:p>
          <a:p>
            <a:pPr lvl="1"/>
            <a:r>
              <a:rPr lang="en-US" sz="2400" dirty="0" smtClean="0"/>
              <a:t>Full Duplex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Direction of Data Flow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219200"/>
            <a:ext cx="6324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895600"/>
            <a:ext cx="69342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800600"/>
            <a:ext cx="6781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19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DIRECTION OF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Simplex</a:t>
            </a:r>
          </a:p>
          <a:p>
            <a:pPr>
              <a:buNone/>
            </a:pPr>
            <a:r>
              <a:rPr lang="en-US" dirty="0" smtClean="0"/>
              <a:t>	–</a:t>
            </a:r>
            <a:r>
              <a:rPr lang="en-US" sz="2000" dirty="0" smtClean="0"/>
              <a:t>In a simplex mode, the communication is  unidirectional,             </a:t>
            </a:r>
          </a:p>
          <a:p>
            <a:pPr>
              <a:buNone/>
            </a:pPr>
            <a:r>
              <a:rPr lang="en-US" sz="2000" dirty="0" smtClean="0"/>
              <a:t>     as on a one way street.</a:t>
            </a:r>
          </a:p>
          <a:p>
            <a:pPr>
              <a:buNone/>
            </a:pPr>
            <a:r>
              <a:rPr lang="en-US" sz="2000" dirty="0" smtClean="0"/>
              <a:t>   - Only one of two stations can transmit and other can only  </a:t>
            </a:r>
          </a:p>
          <a:p>
            <a:pPr>
              <a:buNone/>
            </a:pPr>
            <a:r>
              <a:rPr lang="en-US" sz="2000" dirty="0" smtClean="0"/>
              <a:t>      receive.  e.g. Television</a:t>
            </a:r>
          </a:p>
          <a:p>
            <a:pPr lvl="0">
              <a:buClr>
                <a:srgbClr val="B13F9A"/>
              </a:buClr>
            </a:pPr>
            <a:r>
              <a:rPr lang="en-US" dirty="0" smtClean="0"/>
              <a:t>•</a:t>
            </a:r>
            <a:r>
              <a:rPr lang="en-US" dirty="0" smtClean="0">
                <a:solidFill>
                  <a:prstClr val="black"/>
                </a:solidFill>
              </a:rPr>
              <a:t>Half Duplex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</a:t>
            </a:r>
            <a:r>
              <a:rPr lang="en-US" sz="2000" dirty="0" smtClean="0"/>
              <a:t>each station can both transmit and receive, but not at the    </a:t>
            </a:r>
          </a:p>
          <a:p>
            <a:pPr>
              <a:buNone/>
            </a:pPr>
            <a:r>
              <a:rPr lang="en-US" sz="2000" dirty="0" smtClean="0"/>
              <a:t>     same time.</a:t>
            </a:r>
          </a:p>
          <a:p>
            <a:pPr>
              <a:buNone/>
            </a:pPr>
            <a:r>
              <a:rPr lang="en-US" sz="2000" dirty="0" smtClean="0"/>
              <a:t>    -When one device is sending, the other can only receive  </a:t>
            </a:r>
          </a:p>
          <a:p>
            <a:pPr>
              <a:buNone/>
            </a:pPr>
            <a:r>
              <a:rPr lang="en-US" sz="2000" dirty="0" smtClean="0"/>
              <a:t>     and vice versa. e.g. police radio</a:t>
            </a:r>
          </a:p>
          <a:p>
            <a:pPr>
              <a:buNone/>
            </a:pPr>
            <a:r>
              <a:rPr lang="en-US" sz="2000" dirty="0" smtClean="0"/>
              <a:t>    - In a half duplex transmission, the entire capacity of a </a:t>
            </a:r>
          </a:p>
          <a:p>
            <a:pPr>
              <a:buNone/>
            </a:pPr>
            <a:r>
              <a:rPr lang="en-US" sz="2000" dirty="0" smtClean="0"/>
              <a:t>      channel is taken over by whichever of the device is </a:t>
            </a:r>
          </a:p>
          <a:p>
            <a:pPr>
              <a:buNone/>
            </a:pPr>
            <a:r>
              <a:rPr lang="en-US" sz="2000" dirty="0" smtClean="0"/>
              <a:t>      transmitting that time.</a:t>
            </a:r>
            <a:endParaRPr lang="en-US" dirty="0" smtClean="0"/>
          </a:p>
          <a:p>
            <a:r>
              <a:rPr lang="en-US" dirty="0" smtClean="0"/>
              <a:t>Full duplex</a:t>
            </a:r>
          </a:p>
          <a:p>
            <a:pPr>
              <a:buNone/>
            </a:pPr>
            <a:r>
              <a:rPr lang="en-US" sz="2200" dirty="0" smtClean="0"/>
              <a:t>	- Both stations can transmit and receive simultaneously </a:t>
            </a:r>
          </a:p>
          <a:p>
            <a:pPr>
              <a:buNone/>
            </a:pPr>
            <a:r>
              <a:rPr lang="en-US" sz="2200" dirty="0" smtClean="0"/>
              <a:t>   - In this mode, signals going in either direction share the </a:t>
            </a:r>
          </a:p>
          <a:p>
            <a:pPr>
              <a:buNone/>
            </a:pPr>
            <a:r>
              <a:rPr lang="en-US" sz="2200" dirty="0" smtClean="0"/>
              <a:t>     capacity of the link. e.g. telephone</a:t>
            </a:r>
            <a:endParaRPr lang="en-US" sz="2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CLIENT SERVER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5617536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2000" dirty="0" smtClean="0"/>
              <a:t>A client is a program on the local machine requesting service from a server which means it is started by the user(or other application program) and terminates when the service is complete.</a:t>
            </a:r>
          </a:p>
          <a:p>
            <a:r>
              <a:rPr lang="en-US" sz="2000" dirty="0" smtClean="0"/>
              <a:t>A Server is a program running on the remote machine providing service to the clients. </a:t>
            </a:r>
          </a:p>
          <a:p>
            <a:r>
              <a:rPr lang="en-US" sz="2000" dirty="0" smtClean="0"/>
              <a:t>When it starts, it opens the door for incoming requests from clients, but it never initiates a service until it is requested to do so.</a:t>
            </a:r>
          </a:p>
          <a:p>
            <a:r>
              <a:rPr lang="en-US" sz="2000" dirty="0" smtClean="0"/>
              <a:t>A server program is an infinite program. When it starts, it runs infinitely unless a problem arises. It waits for incoming requests from clients. When a request arrives, it responds to the request.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13716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4648200" y="1371600"/>
            <a:ext cx="1295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514600" y="15240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2590800" y="1828801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7239000" cy="6303336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/>
              <a:t>				POINT TO POINT</a:t>
            </a:r>
            <a:endParaRPr lang="en-US" dirty="0" smtClean="0">
              <a:sym typeface="Wingdings" pitchFamily="2" charset="2"/>
            </a:endParaRP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A Point to Point line configuration provides a dedicated link between two devices.</a:t>
            </a: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The Entire capacity of channel is reserved for transmission between those two devices.</a:t>
            </a: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Most point to point line configuration is the actual length of wire or cable to connect the two ends. 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7239000" cy="6303336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/>
              <a:t>				Multi Point</a:t>
            </a:r>
          </a:p>
          <a:p>
            <a:pPr lvl="1"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A multipoint (also called multi drop) line configuration in one which more than two specific devices share a single link.</a:t>
            </a:r>
          </a:p>
          <a:p>
            <a:pPr lvl="1"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In multi point environment, the capacity of the channel is shared, either spatially or temporarily.</a:t>
            </a:r>
          </a:p>
          <a:p>
            <a:pPr lvl="1">
              <a:buFont typeface="Wingdings"/>
              <a:buChar char="à"/>
            </a:pPr>
            <a:endParaRPr lang="en-US" dirty="0" smtClean="0">
              <a:sym typeface="Wingdings" pitchFamily="2" charset="2"/>
            </a:endParaRPr>
          </a:p>
          <a:p>
            <a:pPr lvl="1">
              <a:buFont typeface="Wingdings"/>
              <a:buChar char="à"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4419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93736"/>
          </a:xfrm>
        </p:spPr>
        <p:txBody>
          <a:bodyPr/>
          <a:lstStyle/>
          <a:p>
            <a:r>
              <a:rPr lang="en-US" dirty="0" smtClean="0"/>
              <a:t>The term topology refers to the way a network is laid out, either physically or logically.</a:t>
            </a:r>
          </a:p>
          <a:p>
            <a:r>
              <a:rPr lang="en-US" dirty="0" smtClean="0"/>
              <a:t>Two or more devices connect to link, two or more  links form a topology.</a:t>
            </a:r>
          </a:p>
          <a:p>
            <a:r>
              <a:rPr lang="en-US" dirty="0" smtClean="0"/>
              <a:t>The topology of a network is the geometric representation of the relationship of all the links and linking devices to each other.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70560"/>
          </a:xfrm>
        </p:spPr>
        <p:txBody>
          <a:bodyPr/>
          <a:lstStyle/>
          <a:p>
            <a:pPr algn="ctr"/>
            <a:r>
              <a:rPr lang="en-US" dirty="0" smtClean="0"/>
              <a:t>    Mesh Topology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" y="1143000"/>
            <a:ext cx="8077200" cy="5194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5617536"/>
          </a:xfrm>
        </p:spPr>
        <p:txBody>
          <a:bodyPr/>
          <a:lstStyle/>
          <a:p>
            <a:r>
              <a:rPr lang="en-US" dirty="0" smtClean="0"/>
              <a:t>In a mesh topology, every device has a dedicated point to point link to every other device.</a:t>
            </a:r>
          </a:p>
          <a:p>
            <a:r>
              <a:rPr lang="en-US" dirty="0" smtClean="0"/>
              <a:t>The term dedicated means that the link carries traffic only between the two devices it connects.</a:t>
            </a:r>
          </a:p>
          <a:p>
            <a:r>
              <a:rPr lang="en-US" dirty="0" smtClean="0"/>
              <a:t>A fully connected mesh network has n(n-1)/2 physical channels to link n devices.</a:t>
            </a:r>
          </a:p>
          <a:p>
            <a:r>
              <a:rPr lang="en-US" dirty="0" smtClean="0"/>
              <a:t>To accommodate that many links, every device on the network must have n-1 input/output (I/O) ports.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239000" cy="67056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   Mesh Topology</a:t>
            </a:r>
            <a:endParaRPr kumimoji="0" lang="en-US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6248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MESH 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5617536"/>
          </a:xfrm>
        </p:spPr>
        <p:txBody>
          <a:bodyPr>
            <a:normAutofit/>
          </a:bodyPr>
          <a:lstStyle/>
          <a:p>
            <a:r>
              <a:rPr lang="en-US" dirty="0" smtClean="0"/>
              <a:t>Advantages: </a:t>
            </a:r>
          </a:p>
          <a:p>
            <a:pPr lvl="1"/>
            <a:r>
              <a:rPr lang="en-US" dirty="0" smtClean="0"/>
              <a:t>Eliminates the traffic problems</a:t>
            </a:r>
          </a:p>
          <a:p>
            <a:pPr lvl="1"/>
            <a:r>
              <a:rPr lang="en-US" dirty="0" smtClean="0"/>
              <a:t>Robust.  </a:t>
            </a:r>
          </a:p>
          <a:p>
            <a:pPr lvl="1"/>
            <a:r>
              <a:rPr lang="en-US" dirty="0" smtClean="0"/>
              <a:t>Privacy/Security</a:t>
            </a:r>
          </a:p>
          <a:p>
            <a:pPr lvl="1"/>
            <a:r>
              <a:rPr lang="en-US" dirty="0" smtClean="0"/>
              <a:t>Fault identification and fault isolation easy.</a:t>
            </a:r>
          </a:p>
          <a:p>
            <a:r>
              <a:rPr lang="en-US" dirty="0" smtClean="0"/>
              <a:t>Disadvantages:   </a:t>
            </a:r>
          </a:p>
          <a:p>
            <a:pPr lvl="1"/>
            <a:r>
              <a:rPr lang="en-US" dirty="0" smtClean="0"/>
              <a:t>no. of I/O ports and amount of cabling.. </a:t>
            </a:r>
          </a:p>
          <a:p>
            <a:pPr lvl="1"/>
            <a:r>
              <a:rPr lang="en-US" dirty="0" smtClean="0"/>
              <a:t>Sheer bulk of wiring</a:t>
            </a:r>
          </a:p>
          <a:p>
            <a:pPr lvl="1"/>
            <a:r>
              <a:rPr lang="en-US" dirty="0" smtClean="0"/>
              <a:t> expensive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Star Topology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1" y="21336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537</TotalTime>
  <Words>1161</Words>
  <Application>Microsoft Office PowerPoint</Application>
  <PresentationFormat>On-screen Show (4:3)</PresentationFormat>
  <Paragraphs>149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Opulent</vt:lpstr>
      <vt:lpstr>         What is a network?</vt:lpstr>
      <vt:lpstr>Network ATTRIBUTES</vt:lpstr>
      <vt:lpstr>Slide 3</vt:lpstr>
      <vt:lpstr>Slide 4</vt:lpstr>
      <vt:lpstr>Topology</vt:lpstr>
      <vt:lpstr>    Mesh Topology</vt:lpstr>
      <vt:lpstr>Slide 7</vt:lpstr>
      <vt:lpstr> MESH TOPOLOGY</vt:lpstr>
      <vt:lpstr>            Star Topology</vt:lpstr>
      <vt:lpstr>Star topology</vt:lpstr>
      <vt:lpstr>STAR topology</vt:lpstr>
      <vt:lpstr>Bus topology</vt:lpstr>
      <vt:lpstr>Bus topology</vt:lpstr>
      <vt:lpstr>Bus topology</vt:lpstr>
      <vt:lpstr>RING TOPOLOGY</vt:lpstr>
      <vt:lpstr>RING TOPOLOGY</vt:lpstr>
      <vt:lpstr>RING TOPOLOGY</vt:lpstr>
      <vt:lpstr>              RING TOPOLOGY</vt:lpstr>
      <vt:lpstr>Tree Network</vt:lpstr>
      <vt:lpstr>TREE TOPOLOGY</vt:lpstr>
      <vt:lpstr>TREE TOPOLOGY</vt:lpstr>
      <vt:lpstr>Hybrid TOPOLOGY</vt:lpstr>
      <vt:lpstr>HYBRID TOPOLOGY</vt:lpstr>
      <vt:lpstr>Transmission mode</vt:lpstr>
      <vt:lpstr>Direction of Data Flow</vt:lpstr>
      <vt:lpstr>DIRECTION OF FLOW</vt:lpstr>
      <vt:lpstr>CLIENT SERVER MODEL</vt:lpstr>
    </vt:vector>
  </TitlesOfParts>
  <Company>L3AZ058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What is a network?</dc:title>
  <dc:creator>L3AZ058</dc:creator>
  <cp:lastModifiedBy>L3AZ058</cp:lastModifiedBy>
  <cp:revision>15</cp:revision>
  <dcterms:created xsi:type="dcterms:W3CDTF">2009-07-17T04:38:20Z</dcterms:created>
  <dcterms:modified xsi:type="dcterms:W3CDTF">2009-07-22T06:08:24Z</dcterms:modified>
</cp:coreProperties>
</file>