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3"/>
  </p:notesMasterIdLst>
  <p:sldIdLst>
    <p:sldId id="257" r:id="rId3"/>
    <p:sldId id="258" r:id="rId4"/>
    <p:sldId id="260" r:id="rId5"/>
    <p:sldId id="262" r:id="rId6"/>
    <p:sldId id="265" r:id="rId7"/>
    <p:sldId id="263" r:id="rId8"/>
    <p:sldId id="264" r:id="rId9"/>
    <p:sldId id="267" r:id="rId10"/>
    <p:sldId id="268" r:id="rId11"/>
    <p:sldId id="269" r:id="rId12"/>
    <p:sldId id="270" r:id="rId13"/>
    <p:sldId id="272" r:id="rId14"/>
    <p:sldId id="271" r:id="rId15"/>
    <p:sldId id="273" r:id="rId16"/>
    <p:sldId id="274" r:id="rId17"/>
    <p:sldId id="275" r:id="rId18"/>
    <p:sldId id="279" r:id="rId19"/>
    <p:sldId id="276" r:id="rId20"/>
    <p:sldId id="277" r:id="rId21"/>
    <p:sldId id="278" r:id="rId22"/>
    <p:sldId id="284" r:id="rId23"/>
    <p:sldId id="280" r:id="rId24"/>
    <p:sldId id="281" r:id="rId25"/>
    <p:sldId id="282" r:id="rId26"/>
    <p:sldId id="283" r:id="rId27"/>
    <p:sldId id="285" r:id="rId28"/>
    <p:sldId id="286" r:id="rId29"/>
    <p:sldId id="287" r:id="rId30"/>
    <p:sldId id="288" r:id="rId31"/>
    <p:sldId id="28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7C48C0-78C6-4262-9219-844E8CD9ED3E}" type="datetimeFigureOut">
              <a:rPr lang="en-US" smtClean="0"/>
              <a:pPr/>
              <a:t>7/30/2009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46D358-2DCA-41C9-B1E3-6DD04ABFEEE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C46D358-2DCA-41C9-B1E3-6DD04ABFEEE8}"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C5DB4A0B-2F5B-40C8-9E34-F270DEF3AE3C}" type="datetimeFigureOut">
              <a:rPr lang="en-US" smtClean="0"/>
              <a:pPr/>
              <a:t>7/30/2009</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5044CADD-699D-4606-B684-1886E0BF94B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5DB4A0B-2F5B-40C8-9E34-F270DEF3AE3C}" type="datetimeFigureOut">
              <a:rPr lang="en-US" smtClean="0"/>
              <a:pPr/>
              <a:t>7/30/2009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044CADD-699D-4606-B684-1886E0BF94B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C5DB4A0B-2F5B-40C8-9E34-F270DEF3AE3C}" type="datetimeFigureOut">
              <a:rPr lang="en-US" smtClean="0"/>
              <a:pPr/>
              <a:t>7/30/2009</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5044CADD-699D-4606-B684-1886E0BF94B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5DB4A0B-2F5B-40C8-9E34-F270DEF3AE3C}" type="datetimeFigureOut">
              <a:rPr lang="en-US" smtClean="0"/>
              <a:pPr/>
              <a:t>7/30/2009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044CADD-699D-4606-B684-1886E0BF94B6}"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85800" y="4114800"/>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C5DB4A0B-2F5B-40C8-9E34-F270DEF3AE3C}" type="datetimeFigureOut">
              <a:rPr lang="en-US" smtClean="0"/>
              <a:pPr/>
              <a:t>7/30/2009</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5044CADD-699D-4606-B684-1886E0BF94B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5DB4A0B-2F5B-40C8-9E34-F270DEF3AE3C}" type="datetimeFigureOut">
              <a:rPr lang="en-US" smtClean="0"/>
              <a:pPr/>
              <a:t>7/30/2009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044CADD-699D-4606-B684-1886E0BF94B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5DB4A0B-2F5B-40C8-9E34-F270DEF3AE3C}" type="datetimeFigureOut">
              <a:rPr lang="en-US" smtClean="0"/>
              <a:pPr/>
              <a:t>7/30/2009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044CADD-699D-4606-B684-1886E0BF94B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5DB4A0B-2F5B-40C8-9E34-F270DEF3AE3C}" type="datetimeFigureOut">
              <a:rPr lang="en-US" smtClean="0"/>
              <a:pPr/>
              <a:t>7/30/2009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044CADD-699D-4606-B684-1886E0BF94B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C5DB4A0B-2F5B-40C8-9E34-F270DEF3AE3C}" type="datetimeFigureOut">
              <a:rPr lang="en-US" smtClean="0"/>
              <a:pPr/>
              <a:t>7/30/2009</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5044CADD-699D-4606-B684-1886E0BF94B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5DB4A0B-2F5B-40C8-9E34-F270DEF3AE3C}" type="datetimeFigureOut">
              <a:rPr lang="en-US" smtClean="0"/>
              <a:pPr/>
              <a:t>7/30/2009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044CADD-699D-4606-B684-1886E0BF94B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C5DB4A0B-2F5B-40C8-9E34-F270DEF3AE3C}" type="datetimeFigureOut">
              <a:rPr lang="en-US" smtClean="0"/>
              <a:pPr/>
              <a:t>7/30/2009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044CADD-699D-4606-B684-1886E0BF94B6}"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C5DB4A0B-2F5B-40C8-9E34-F270DEF3AE3C}" type="datetimeFigureOut">
              <a:rPr lang="en-US" smtClean="0"/>
              <a:pPr/>
              <a:t>7/30/2009</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5044CADD-699D-4606-B684-1886E0BF94B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12700">
            <a:noFill/>
            <a:miter lim="800000"/>
            <a:headEnd/>
            <a:tailEnd/>
          </a:ln>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12700">
            <a:noFill/>
            <a:miter lim="800000"/>
            <a:headEnd/>
            <a:tailEnd/>
          </a:ln>
        </p:spPr>
        <p:txBody>
          <a:bodyPr vert="horz" wrap="square" lIns="90488" tIns="44450" rIns="90488" bIns="4445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SzPct val="10000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100000"/>
        <a:buChar char="–"/>
        <a:defRPr sz="2800">
          <a:solidFill>
            <a:schemeClr val="tx1"/>
          </a:solidFill>
          <a:latin typeface="+mn-lt"/>
        </a:defRPr>
      </a:lvl2pPr>
      <a:lvl3pPr marL="1143000" indent="-228600" algn="l" rtl="0" eaLnBrk="0" fontAlgn="base" hangingPunct="0">
        <a:spcBef>
          <a:spcPct val="20000"/>
        </a:spcBef>
        <a:spcAft>
          <a:spcPct val="0"/>
        </a:spcAft>
        <a:buSzPct val="100000"/>
        <a:buChar char="•"/>
        <a:defRPr sz="2400">
          <a:solidFill>
            <a:schemeClr val="tx1"/>
          </a:solidFill>
          <a:latin typeface="+mn-lt"/>
        </a:defRPr>
      </a:lvl3pPr>
      <a:lvl4pPr marL="1600200" indent="-228600" algn="l" rtl="0" eaLnBrk="0" fontAlgn="base" hangingPunct="0">
        <a:spcBef>
          <a:spcPct val="20000"/>
        </a:spcBef>
        <a:spcAft>
          <a:spcPct val="0"/>
        </a:spcAft>
        <a:buSzPct val="100000"/>
        <a:buChar char="–"/>
        <a:defRPr sz="2000">
          <a:solidFill>
            <a:schemeClr val="tx1"/>
          </a:solidFill>
          <a:latin typeface="+mn-lt"/>
        </a:defRPr>
      </a:lvl4pPr>
      <a:lvl5pPr marL="2057400" indent="-228600" algn="l" rtl="0" eaLnBrk="0" fontAlgn="base" hangingPunct="0">
        <a:spcBef>
          <a:spcPct val="20000"/>
        </a:spcBef>
        <a:spcAft>
          <a:spcPct val="0"/>
        </a:spcAft>
        <a:buSzPct val="100000"/>
        <a:buChar char="•"/>
        <a:defRPr sz="2000">
          <a:solidFill>
            <a:schemeClr val="tx1"/>
          </a:solidFill>
          <a:latin typeface="+mn-lt"/>
        </a:defRPr>
      </a:lvl5pPr>
      <a:lvl6pPr marL="2514600" indent="-228600" algn="l" rtl="0" eaLnBrk="0" fontAlgn="base" hangingPunct="0">
        <a:spcBef>
          <a:spcPct val="20000"/>
        </a:spcBef>
        <a:spcAft>
          <a:spcPct val="0"/>
        </a:spcAft>
        <a:buSzPct val="100000"/>
        <a:buChar char="•"/>
        <a:defRPr sz="2000">
          <a:solidFill>
            <a:schemeClr val="tx1"/>
          </a:solidFill>
          <a:latin typeface="+mn-lt"/>
        </a:defRPr>
      </a:lvl6pPr>
      <a:lvl7pPr marL="2971800" indent="-228600" algn="l" rtl="0" eaLnBrk="0" fontAlgn="base" hangingPunct="0">
        <a:spcBef>
          <a:spcPct val="20000"/>
        </a:spcBef>
        <a:spcAft>
          <a:spcPct val="0"/>
        </a:spcAft>
        <a:buSzPct val="100000"/>
        <a:buChar char="•"/>
        <a:defRPr sz="2000">
          <a:solidFill>
            <a:schemeClr val="tx1"/>
          </a:solidFill>
          <a:latin typeface="+mn-lt"/>
        </a:defRPr>
      </a:lvl7pPr>
      <a:lvl8pPr marL="3429000" indent="-228600" algn="l" rtl="0" eaLnBrk="0" fontAlgn="base" hangingPunct="0">
        <a:spcBef>
          <a:spcPct val="20000"/>
        </a:spcBef>
        <a:spcAft>
          <a:spcPct val="0"/>
        </a:spcAft>
        <a:buSzPct val="100000"/>
        <a:buChar char="•"/>
        <a:defRPr sz="2000">
          <a:solidFill>
            <a:schemeClr val="tx1"/>
          </a:solidFill>
          <a:latin typeface="+mn-lt"/>
        </a:defRPr>
      </a:lvl8pPr>
      <a:lvl9pPr marL="3886200" indent="-228600" algn="l" rtl="0" eaLnBrk="0" fontAlgn="base" hangingPunct="0">
        <a:spcBef>
          <a:spcPct val="20000"/>
        </a:spcBef>
        <a:spcAft>
          <a:spcPct val="0"/>
        </a:spcAft>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6200"/>
            <a:ext cx="7239000" cy="518160"/>
          </a:xfrm>
        </p:spPr>
        <p:txBody>
          <a:bodyPr>
            <a:normAutofit fontScale="90000"/>
          </a:bodyPr>
          <a:lstStyle/>
          <a:p>
            <a:pPr algn="ctr"/>
            <a:r>
              <a:rPr lang="en-US" dirty="0" smtClean="0"/>
              <a:t>OSI MODEL</a:t>
            </a:r>
            <a:endParaRPr lang="en-US" dirty="0"/>
          </a:p>
        </p:txBody>
      </p:sp>
      <p:sp>
        <p:nvSpPr>
          <p:cNvPr id="5" name="Content Placeholder 4"/>
          <p:cNvSpPr>
            <a:spLocks noGrp="1"/>
          </p:cNvSpPr>
          <p:nvPr>
            <p:ph idx="1"/>
          </p:nvPr>
        </p:nvSpPr>
        <p:spPr>
          <a:xfrm>
            <a:off x="457200" y="609600"/>
            <a:ext cx="7239000" cy="5846136"/>
          </a:xfrm>
        </p:spPr>
        <p:txBody>
          <a:bodyPr>
            <a:normAutofit lnSpcReduction="10000"/>
          </a:bodyPr>
          <a:lstStyle/>
          <a:p>
            <a:r>
              <a:rPr lang="en-US" dirty="0" smtClean="0"/>
              <a:t>An ISO is a multi national body dedicated to worldwide agreement on international standards.</a:t>
            </a:r>
          </a:p>
          <a:p>
            <a:r>
              <a:rPr lang="en-US" dirty="0" smtClean="0"/>
              <a:t>An ISO standard that covers all aspects of network communications is open systems Interconnection (OSI) model.</a:t>
            </a:r>
          </a:p>
          <a:p>
            <a:r>
              <a:rPr lang="en-US" dirty="0" smtClean="0"/>
              <a:t>An open system is a model that allows any two different systems to communicate regardless of their underlying architecture.</a:t>
            </a:r>
          </a:p>
          <a:p>
            <a:r>
              <a:rPr lang="en-US" dirty="0" smtClean="0"/>
              <a:t>The OSI is not a Protocol, it is a model for understanding and designing a network architecture that is flexible, robust, and interoperable.</a:t>
            </a:r>
            <a:br>
              <a:rPr lang="en-US" dirty="0" smtClean="0"/>
            </a:br>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441960"/>
          </a:xfrm>
        </p:spPr>
        <p:txBody>
          <a:bodyPr>
            <a:normAutofit fontScale="90000"/>
          </a:bodyPr>
          <a:lstStyle/>
          <a:p>
            <a:pPr algn="ctr"/>
            <a:r>
              <a:rPr lang="en-US" dirty="0" smtClean="0"/>
              <a:t>PHYSICAL LAYER</a:t>
            </a:r>
            <a:endParaRPr lang="en-US" dirty="0"/>
          </a:p>
        </p:txBody>
      </p:sp>
      <p:pic>
        <p:nvPicPr>
          <p:cNvPr id="4" name="Picture 6"/>
          <p:cNvPicPr>
            <a:picLocks noGrp="1" noChangeArrowheads="1"/>
          </p:cNvPicPr>
          <p:nvPr>
            <p:ph idx="1"/>
          </p:nvPr>
        </p:nvPicPr>
        <p:blipFill>
          <a:blip r:embed="rId3"/>
          <a:srcRect/>
          <a:stretch>
            <a:fillRect/>
          </a:stretch>
        </p:blipFill>
        <p:spPr bwMode="auto">
          <a:xfrm>
            <a:off x="457200" y="1524000"/>
            <a:ext cx="7010400" cy="4800600"/>
          </a:xfrm>
          <a:prstGeom prst="rect">
            <a:avLst/>
          </a:prstGeom>
          <a:noFill/>
          <a:ln w="12700">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7239000" cy="594360"/>
          </a:xfrm>
        </p:spPr>
        <p:txBody>
          <a:bodyPr/>
          <a:lstStyle/>
          <a:p>
            <a:pPr algn="ctr"/>
            <a:r>
              <a:rPr lang="en-US" dirty="0" smtClean="0"/>
              <a:t>PHYSICAL LAYER</a:t>
            </a:r>
            <a:endParaRPr lang="en-US" dirty="0"/>
          </a:p>
        </p:txBody>
      </p:sp>
      <p:sp>
        <p:nvSpPr>
          <p:cNvPr id="3" name="Content Placeholder 2"/>
          <p:cNvSpPr>
            <a:spLocks noGrp="1"/>
          </p:cNvSpPr>
          <p:nvPr>
            <p:ph idx="1"/>
          </p:nvPr>
        </p:nvSpPr>
        <p:spPr>
          <a:xfrm>
            <a:off x="457200" y="685800"/>
            <a:ext cx="7239000" cy="5769936"/>
          </a:xfrm>
        </p:spPr>
        <p:txBody>
          <a:bodyPr>
            <a:normAutofit lnSpcReduction="10000"/>
          </a:bodyPr>
          <a:lstStyle/>
          <a:p>
            <a:r>
              <a:rPr lang="en-US" sz="2000" dirty="0" smtClean="0"/>
              <a:t>Physical layer coordinates the functions required to transmit a bit stream over a physical medium.</a:t>
            </a:r>
          </a:p>
          <a:p>
            <a:r>
              <a:rPr lang="en-US" sz="2000" dirty="0" smtClean="0"/>
              <a:t>Physical layer is concerned with following:</a:t>
            </a:r>
          </a:p>
          <a:p>
            <a:pPr lvl="1"/>
            <a:r>
              <a:rPr lang="en-US" sz="1700" dirty="0" smtClean="0"/>
              <a:t>Physical Characteristics of interfaces and media:</a:t>
            </a:r>
          </a:p>
          <a:p>
            <a:pPr lvl="2"/>
            <a:r>
              <a:rPr lang="en-US" sz="1400" dirty="0" smtClean="0"/>
              <a:t>Provides interface between the devices and transmission medium.</a:t>
            </a:r>
          </a:p>
          <a:p>
            <a:pPr lvl="1">
              <a:buClr>
                <a:srgbClr val="F9B639"/>
              </a:buClr>
            </a:pPr>
            <a:r>
              <a:rPr lang="en-US" sz="1700" dirty="0" smtClean="0">
                <a:solidFill>
                  <a:prstClr val="black">
                    <a:tint val="85000"/>
                  </a:prstClr>
                </a:solidFill>
              </a:rPr>
              <a:t>Representation of bits:</a:t>
            </a:r>
          </a:p>
          <a:p>
            <a:pPr lvl="2">
              <a:buClr>
                <a:srgbClr val="F9B639"/>
              </a:buClr>
            </a:pPr>
            <a:r>
              <a:rPr lang="en-US" sz="1400" dirty="0" smtClean="0"/>
              <a:t>Represents stream of bits without any interpretation</a:t>
            </a:r>
          </a:p>
          <a:p>
            <a:pPr lvl="2">
              <a:buClr>
                <a:srgbClr val="F9B639"/>
              </a:buClr>
            </a:pPr>
            <a:r>
              <a:rPr lang="en-US" sz="1400" dirty="0" smtClean="0"/>
              <a:t>Encode the data from 0 and 1 format to electrical and optical and defines type of encoding.</a:t>
            </a:r>
          </a:p>
          <a:p>
            <a:pPr lvl="1">
              <a:buClr>
                <a:srgbClr val="F9B639"/>
              </a:buClr>
            </a:pPr>
            <a:r>
              <a:rPr lang="en-US" sz="1700" dirty="0" smtClean="0">
                <a:solidFill>
                  <a:prstClr val="black">
                    <a:tint val="85000"/>
                  </a:prstClr>
                </a:solidFill>
              </a:rPr>
              <a:t>Data Rate</a:t>
            </a:r>
          </a:p>
          <a:p>
            <a:pPr lvl="2">
              <a:buClr>
                <a:srgbClr val="F9B639"/>
              </a:buClr>
            </a:pPr>
            <a:r>
              <a:rPr lang="en-US" sz="1400" dirty="0" smtClean="0"/>
              <a:t>Transmission rate means the number of bits sent per each second.</a:t>
            </a:r>
          </a:p>
          <a:p>
            <a:pPr lvl="2">
              <a:buClr>
                <a:srgbClr val="F9B639"/>
              </a:buClr>
            </a:pPr>
            <a:r>
              <a:rPr lang="en-US" sz="1400" dirty="0" smtClean="0"/>
              <a:t>It is defined by physical layer.</a:t>
            </a:r>
          </a:p>
          <a:p>
            <a:pPr lvl="1">
              <a:buClr>
                <a:srgbClr val="F9B639"/>
              </a:buClr>
            </a:pPr>
            <a:r>
              <a:rPr lang="en-US" sz="1700" dirty="0" smtClean="0">
                <a:solidFill>
                  <a:prstClr val="black">
                    <a:tint val="85000"/>
                  </a:prstClr>
                </a:solidFill>
              </a:rPr>
              <a:t>Synchronization of bits:</a:t>
            </a:r>
          </a:p>
          <a:p>
            <a:pPr lvl="2">
              <a:buClr>
                <a:srgbClr val="F9B639"/>
              </a:buClr>
            </a:pPr>
            <a:r>
              <a:rPr lang="en-US" sz="1400" dirty="0" smtClean="0"/>
              <a:t>The sender and receiver must be synchronized at the bit level.</a:t>
            </a:r>
          </a:p>
          <a:p>
            <a:pPr lvl="1">
              <a:buClr>
                <a:srgbClr val="F9B639"/>
              </a:buClr>
            </a:pPr>
            <a:r>
              <a:rPr lang="en-US" sz="1700" dirty="0" smtClean="0">
                <a:solidFill>
                  <a:prstClr val="black">
                    <a:tint val="85000"/>
                  </a:prstClr>
                </a:solidFill>
              </a:rPr>
              <a:t>Line configuration:</a:t>
            </a:r>
          </a:p>
          <a:p>
            <a:pPr lvl="2">
              <a:buClr>
                <a:srgbClr val="F9B639"/>
              </a:buClr>
            </a:pPr>
            <a:r>
              <a:rPr lang="en-US" sz="1400" dirty="0" smtClean="0"/>
              <a:t>It is concerned with Connection of two devices which can be point to point or multipoint</a:t>
            </a:r>
            <a:r>
              <a:rPr lang="en-US" sz="1400" dirty="0" smtClean="0">
                <a:solidFill>
                  <a:prstClr val="black">
                    <a:tint val="85000"/>
                  </a:prstClr>
                </a:solidFill>
              </a:rPr>
              <a:t>.</a:t>
            </a:r>
          </a:p>
          <a:p>
            <a:pPr lvl="1">
              <a:buClr>
                <a:srgbClr val="F9B639"/>
              </a:buClr>
            </a:pPr>
            <a:r>
              <a:rPr lang="en-US" sz="1700" dirty="0" smtClean="0">
                <a:solidFill>
                  <a:prstClr val="black">
                    <a:tint val="85000"/>
                  </a:prstClr>
                </a:solidFill>
              </a:rPr>
              <a:t>Physical Topology:</a:t>
            </a:r>
          </a:p>
          <a:p>
            <a:pPr lvl="2">
              <a:buClr>
                <a:srgbClr val="F9B639"/>
              </a:buClr>
            </a:pPr>
            <a:r>
              <a:rPr lang="en-US" sz="1400" dirty="0" smtClean="0"/>
              <a:t>How devices are connected to make a network.</a:t>
            </a:r>
          </a:p>
          <a:p>
            <a:pPr lvl="1">
              <a:buClr>
                <a:srgbClr val="F9B639"/>
              </a:buClr>
            </a:pPr>
            <a:r>
              <a:rPr lang="en-US" sz="1700" dirty="0" smtClean="0">
                <a:solidFill>
                  <a:prstClr val="black">
                    <a:tint val="85000"/>
                  </a:prstClr>
                </a:solidFill>
              </a:rPr>
              <a:t>Transmission mode:</a:t>
            </a:r>
          </a:p>
          <a:p>
            <a:pPr lvl="2">
              <a:buClr>
                <a:srgbClr val="F9B639"/>
              </a:buClr>
            </a:pPr>
            <a:r>
              <a:rPr lang="en-US" sz="1400" dirty="0" smtClean="0"/>
              <a:t>Direction of transmission mode.</a:t>
            </a:r>
          </a:p>
          <a:p>
            <a:pPr lvl="2">
              <a:buClr>
                <a:srgbClr val="F9B639"/>
              </a:buClr>
            </a:pPr>
            <a:endParaRPr lang="en-US" sz="1050" dirty="0" smtClean="0">
              <a:solidFill>
                <a:prstClr val="black">
                  <a:tint val="85000"/>
                </a:prstClr>
              </a:solidFill>
            </a:endParaRPr>
          </a:p>
          <a:p>
            <a:pPr lvl="2"/>
            <a:endParaRPr lang="en-US" sz="14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518160"/>
          </a:xfrm>
        </p:spPr>
        <p:txBody>
          <a:bodyPr>
            <a:normAutofit fontScale="90000"/>
          </a:bodyPr>
          <a:lstStyle/>
          <a:p>
            <a:pPr algn="ctr"/>
            <a:r>
              <a:rPr lang="en-US" dirty="0" smtClean="0"/>
              <a:t>DATA LINK LAYER</a:t>
            </a:r>
            <a:endParaRPr lang="en-US" dirty="0"/>
          </a:p>
        </p:txBody>
      </p:sp>
      <p:pic>
        <p:nvPicPr>
          <p:cNvPr id="4" name="Picture 6"/>
          <p:cNvPicPr>
            <a:picLocks noGrp="1" noChangeArrowheads="1"/>
          </p:cNvPicPr>
          <p:nvPr>
            <p:ph idx="1"/>
          </p:nvPr>
        </p:nvPicPr>
        <p:blipFill>
          <a:blip r:embed="rId2"/>
          <a:srcRect/>
          <a:stretch>
            <a:fillRect/>
          </a:stretch>
        </p:blipFill>
        <p:spPr bwMode="auto">
          <a:xfrm>
            <a:off x="457200" y="1752600"/>
            <a:ext cx="7239000" cy="3977226"/>
          </a:xfrm>
          <a:prstGeom prst="rect">
            <a:avLst/>
          </a:prstGeom>
          <a:noFill/>
          <a:ln w="12700">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518160"/>
          </a:xfrm>
        </p:spPr>
        <p:txBody>
          <a:bodyPr>
            <a:normAutofit fontScale="90000"/>
          </a:bodyPr>
          <a:lstStyle/>
          <a:p>
            <a:pPr algn="ctr"/>
            <a:r>
              <a:rPr lang="en-US" dirty="0" smtClean="0"/>
              <a:t>DATA LINK LAYER</a:t>
            </a:r>
            <a:endParaRPr lang="en-US" dirty="0"/>
          </a:p>
        </p:txBody>
      </p:sp>
      <p:pic>
        <p:nvPicPr>
          <p:cNvPr id="4" name="Picture 6"/>
          <p:cNvPicPr>
            <a:picLocks noGrp="1" noChangeArrowheads="1"/>
          </p:cNvPicPr>
          <p:nvPr>
            <p:ph idx="1"/>
          </p:nvPr>
        </p:nvPicPr>
        <p:blipFill>
          <a:blip r:embed="rId2"/>
          <a:srcRect/>
          <a:stretch>
            <a:fillRect/>
          </a:stretch>
        </p:blipFill>
        <p:spPr bwMode="auto">
          <a:xfrm>
            <a:off x="304800" y="2169843"/>
            <a:ext cx="7543800" cy="2899314"/>
          </a:xfrm>
          <a:prstGeom prst="rect">
            <a:avLst/>
          </a:prstGeom>
          <a:noFill/>
          <a:ln w="12700">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518160"/>
          </a:xfrm>
        </p:spPr>
        <p:txBody>
          <a:bodyPr>
            <a:normAutofit fontScale="90000"/>
          </a:bodyPr>
          <a:lstStyle/>
          <a:p>
            <a:pPr algn="ctr"/>
            <a:r>
              <a:rPr lang="en-US" dirty="0" smtClean="0"/>
              <a:t>DATA LINK LAYER</a:t>
            </a:r>
            <a:endParaRPr lang="en-US" dirty="0"/>
          </a:p>
        </p:txBody>
      </p:sp>
      <p:sp>
        <p:nvSpPr>
          <p:cNvPr id="3" name="Content Placeholder 2"/>
          <p:cNvSpPr>
            <a:spLocks noGrp="1"/>
          </p:cNvSpPr>
          <p:nvPr>
            <p:ph idx="1"/>
          </p:nvPr>
        </p:nvSpPr>
        <p:spPr>
          <a:xfrm>
            <a:off x="228600" y="609600"/>
            <a:ext cx="7696200" cy="5846136"/>
          </a:xfrm>
        </p:spPr>
        <p:txBody>
          <a:bodyPr>
            <a:normAutofit fontScale="85000" lnSpcReduction="20000"/>
          </a:bodyPr>
          <a:lstStyle/>
          <a:p>
            <a:pPr>
              <a:buNone/>
            </a:pPr>
            <a:r>
              <a:rPr lang="en-US" u="sng" dirty="0" smtClean="0"/>
              <a:t>Responsibilities of Data Link Layer</a:t>
            </a:r>
          </a:p>
          <a:p>
            <a:pPr>
              <a:buFont typeface="Wingdings" pitchFamily="2" charset="2"/>
              <a:buChar char="v"/>
            </a:pPr>
            <a:r>
              <a:rPr lang="en-US" sz="2400" dirty="0" smtClean="0">
                <a:solidFill>
                  <a:srgbClr val="FF0000"/>
                </a:solidFill>
              </a:rPr>
              <a:t>Framing</a:t>
            </a:r>
          </a:p>
          <a:p>
            <a:pPr lvl="1">
              <a:buFont typeface="Wingdings" pitchFamily="2" charset="2"/>
              <a:buChar char="v"/>
            </a:pPr>
            <a:r>
              <a:rPr lang="en-US" sz="2100" dirty="0" smtClean="0">
                <a:solidFill>
                  <a:schemeClr val="tx1"/>
                </a:solidFill>
              </a:rPr>
              <a:t>The data link layer divides the stream of bits received from the network layer into manageable data units called frames.</a:t>
            </a:r>
          </a:p>
          <a:p>
            <a:pPr>
              <a:buFont typeface="Wingdings" pitchFamily="2" charset="2"/>
              <a:buChar char="v"/>
            </a:pPr>
            <a:r>
              <a:rPr lang="en-US" sz="2400" dirty="0" smtClean="0">
                <a:solidFill>
                  <a:srgbClr val="FF0000"/>
                </a:solidFill>
              </a:rPr>
              <a:t>Physical Addressing</a:t>
            </a:r>
          </a:p>
          <a:p>
            <a:pPr lvl="1">
              <a:buFont typeface="Wingdings" pitchFamily="2" charset="2"/>
              <a:buChar char="v"/>
            </a:pPr>
            <a:r>
              <a:rPr lang="en-US" sz="2100" dirty="0" smtClean="0">
                <a:solidFill>
                  <a:schemeClr val="tx1"/>
                </a:solidFill>
              </a:rPr>
              <a:t>If frames are to be distributed to different systems on the network, the data link layer adds a header to the frame to define physical address of the sender and/or receiver (destination address) of the frame.</a:t>
            </a:r>
          </a:p>
          <a:p>
            <a:pPr lvl="0">
              <a:buClr>
                <a:srgbClr val="B13F9A"/>
              </a:buClr>
              <a:buFont typeface="Wingdings" pitchFamily="2" charset="2"/>
              <a:buChar char="v"/>
            </a:pPr>
            <a:r>
              <a:rPr lang="en-US" sz="2400" dirty="0" smtClean="0">
                <a:solidFill>
                  <a:srgbClr val="FF0000"/>
                </a:solidFill>
              </a:rPr>
              <a:t>Flow Control</a:t>
            </a:r>
          </a:p>
          <a:p>
            <a:pPr lvl="1">
              <a:buClr>
                <a:srgbClr val="B13F9A"/>
              </a:buClr>
              <a:buFont typeface="Wingdings" pitchFamily="2" charset="2"/>
              <a:buChar char="v"/>
            </a:pPr>
            <a:r>
              <a:rPr lang="en-US" sz="2100" dirty="0" smtClean="0">
                <a:solidFill>
                  <a:prstClr val="black"/>
                </a:solidFill>
              </a:rPr>
              <a:t>If the rate at which the data are absorbed by the receiver is less than the rate produced in the sender, the data link layer imposes a flow control mechanism to prevent overwhelming the receiver.</a:t>
            </a:r>
          </a:p>
          <a:p>
            <a:pPr lvl="0">
              <a:buClr>
                <a:srgbClr val="B13F9A"/>
              </a:buClr>
              <a:buFont typeface="Wingdings" pitchFamily="2" charset="2"/>
              <a:buChar char="v"/>
            </a:pPr>
            <a:r>
              <a:rPr lang="en-US" sz="2400" dirty="0" smtClean="0">
                <a:solidFill>
                  <a:srgbClr val="FF0000"/>
                </a:solidFill>
              </a:rPr>
              <a:t>Error Control</a:t>
            </a:r>
          </a:p>
          <a:p>
            <a:pPr lvl="1">
              <a:buClr>
                <a:srgbClr val="B13F9A"/>
              </a:buClr>
              <a:buFont typeface="Wingdings" pitchFamily="2" charset="2"/>
              <a:buChar char="v"/>
            </a:pPr>
            <a:r>
              <a:rPr lang="en-US" sz="2100" dirty="0" smtClean="0">
                <a:solidFill>
                  <a:prstClr val="black"/>
                </a:solidFill>
              </a:rPr>
              <a:t>The data link layer adds reliability to the physical layer by adding mechanism to detect and retransmit damaged or lost frames.</a:t>
            </a:r>
          </a:p>
          <a:p>
            <a:pPr lvl="1">
              <a:buClr>
                <a:srgbClr val="B13F9A"/>
              </a:buClr>
              <a:buFont typeface="Wingdings" pitchFamily="2" charset="2"/>
              <a:buChar char="v"/>
            </a:pPr>
            <a:r>
              <a:rPr lang="en-US" sz="2100" dirty="0" smtClean="0">
                <a:solidFill>
                  <a:prstClr val="black"/>
                </a:solidFill>
              </a:rPr>
              <a:t>Provides a mechanism for preventing duplication of frames.</a:t>
            </a:r>
          </a:p>
          <a:p>
            <a:pPr lvl="0">
              <a:buClr>
                <a:srgbClr val="B13F9A"/>
              </a:buClr>
              <a:buFont typeface="Wingdings" pitchFamily="2" charset="2"/>
              <a:buChar char="v"/>
            </a:pPr>
            <a:r>
              <a:rPr lang="en-US" sz="2400" dirty="0" smtClean="0">
                <a:solidFill>
                  <a:srgbClr val="FF0000"/>
                </a:solidFill>
              </a:rPr>
              <a:t>Access Control</a:t>
            </a:r>
          </a:p>
          <a:p>
            <a:pPr lvl="1">
              <a:buClr>
                <a:srgbClr val="B13F9A"/>
              </a:buClr>
              <a:buFont typeface="Wingdings" pitchFamily="2" charset="2"/>
              <a:buChar char="v"/>
            </a:pPr>
            <a:r>
              <a:rPr lang="en-US" sz="2100" dirty="0" smtClean="0">
                <a:solidFill>
                  <a:prstClr val="black"/>
                </a:solidFill>
              </a:rPr>
              <a:t>When two or more devices are connected to the same link, data link layer protocols are necessary to determine which device has a control over the line at given time.</a:t>
            </a:r>
          </a:p>
          <a:p>
            <a:pPr lvl="1">
              <a:buNone/>
            </a:pPr>
            <a:endParaRPr lang="en-US" sz="21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441960"/>
          </a:xfrm>
        </p:spPr>
        <p:txBody>
          <a:bodyPr>
            <a:normAutofit fontScale="90000"/>
          </a:bodyPr>
          <a:lstStyle/>
          <a:p>
            <a:pPr algn="ctr"/>
            <a:r>
              <a:rPr lang="en-US" dirty="0" smtClean="0"/>
              <a:t>NETWORK LAYER</a:t>
            </a:r>
            <a:endParaRPr lang="en-US" dirty="0"/>
          </a:p>
        </p:txBody>
      </p:sp>
      <p:pic>
        <p:nvPicPr>
          <p:cNvPr id="4" name="Picture 6"/>
          <p:cNvPicPr>
            <a:picLocks noGrp="1" noChangeArrowheads="1"/>
          </p:cNvPicPr>
          <p:nvPr>
            <p:ph idx="1"/>
          </p:nvPr>
        </p:nvPicPr>
        <p:blipFill>
          <a:blip r:embed="rId2"/>
          <a:srcRect/>
          <a:stretch>
            <a:fillRect/>
          </a:stretch>
        </p:blipFill>
        <p:spPr bwMode="auto">
          <a:xfrm>
            <a:off x="228600" y="838200"/>
            <a:ext cx="7620000" cy="4800599"/>
          </a:xfrm>
          <a:prstGeom prst="rect">
            <a:avLst/>
          </a:prstGeom>
          <a:noFill/>
          <a:ln w="12700">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7239000" cy="518160"/>
          </a:xfrm>
        </p:spPr>
        <p:txBody>
          <a:bodyPr>
            <a:normAutofit fontScale="90000"/>
          </a:bodyPr>
          <a:lstStyle/>
          <a:p>
            <a:pPr algn="ctr"/>
            <a:r>
              <a:rPr lang="en-US" dirty="0" smtClean="0"/>
              <a:t>NETWORK LAYER</a:t>
            </a:r>
            <a:endParaRPr lang="en-US" dirty="0"/>
          </a:p>
        </p:txBody>
      </p:sp>
      <p:pic>
        <p:nvPicPr>
          <p:cNvPr id="5" name="Picture 6"/>
          <p:cNvPicPr>
            <a:picLocks noGrp="1" noChangeArrowheads="1"/>
          </p:cNvPicPr>
          <p:nvPr>
            <p:ph idx="1"/>
          </p:nvPr>
        </p:nvPicPr>
        <p:blipFill>
          <a:blip r:embed="rId2"/>
          <a:srcRect/>
          <a:stretch>
            <a:fillRect/>
          </a:stretch>
        </p:blipFill>
        <p:spPr bwMode="auto">
          <a:xfrm>
            <a:off x="228600" y="767166"/>
            <a:ext cx="7696200" cy="5328833"/>
          </a:xfrm>
          <a:prstGeom prst="rect">
            <a:avLst/>
          </a:prstGeom>
          <a:noFill/>
          <a:ln w="12700">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518160"/>
          </a:xfrm>
        </p:spPr>
        <p:txBody>
          <a:bodyPr>
            <a:normAutofit fontScale="90000"/>
          </a:bodyPr>
          <a:lstStyle/>
          <a:p>
            <a:pPr algn="ctr"/>
            <a:r>
              <a:rPr lang="en-US" dirty="0" smtClean="0"/>
              <a:t>NETWORK LAYER</a:t>
            </a:r>
            <a:endParaRPr lang="en-US" dirty="0"/>
          </a:p>
        </p:txBody>
      </p:sp>
      <p:pic>
        <p:nvPicPr>
          <p:cNvPr id="4" name="Picture 6"/>
          <p:cNvPicPr>
            <a:picLocks noGrp="1" noChangeArrowheads="1"/>
          </p:cNvPicPr>
          <p:nvPr>
            <p:ph idx="1"/>
          </p:nvPr>
        </p:nvPicPr>
        <p:blipFill>
          <a:blip r:embed="rId2"/>
          <a:srcRect/>
          <a:stretch>
            <a:fillRect/>
          </a:stretch>
        </p:blipFill>
        <p:spPr bwMode="auto">
          <a:xfrm>
            <a:off x="457200" y="852021"/>
            <a:ext cx="7239000" cy="4024779"/>
          </a:xfrm>
          <a:prstGeom prst="rect">
            <a:avLst/>
          </a:prstGeom>
          <a:noFill/>
          <a:ln w="12700">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518160"/>
          </a:xfrm>
        </p:spPr>
        <p:txBody>
          <a:bodyPr>
            <a:normAutofit fontScale="90000"/>
          </a:bodyPr>
          <a:lstStyle/>
          <a:p>
            <a:pPr algn="ctr"/>
            <a:r>
              <a:rPr lang="en-US" dirty="0" smtClean="0"/>
              <a:t>NETWORK  </a:t>
            </a:r>
            <a:r>
              <a:rPr lang="en-US" dirty="0" err="1" smtClean="0"/>
              <a:t>LAYEr</a:t>
            </a:r>
            <a:endParaRPr lang="en-US" dirty="0"/>
          </a:p>
        </p:txBody>
      </p:sp>
      <p:sp>
        <p:nvSpPr>
          <p:cNvPr id="3" name="Content Placeholder 2"/>
          <p:cNvSpPr>
            <a:spLocks noGrp="1"/>
          </p:cNvSpPr>
          <p:nvPr>
            <p:ph idx="1"/>
          </p:nvPr>
        </p:nvSpPr>
        <p:spPr>
          <a:xfrm>
            <a:off x="228600" y="609600"/>
            <a:ext cx="7696200" cy="6019800"/>
          </a:xfrm>
        </p:spPr>
        <p:txBody>
          <a:bodyPr>
            <a:normAutofit lnSpcReduction="10000"/>
          </a:bodyPr>
          <a:lstStyle/>
          <a:p>
            <a:r>
              <a:rPr lang="en-US" dirty="0" smtClean="0"/>
              <a:t>The  network layer is responsible for the source to destination delivery of a packet possibly across multiple network.</a:t>
            </a:r>
          </a:p>
          <a:p>
            <a:r>
              <a:rPr lang="en-US" dirty="0" smtClean="0"/>
              <a:t>Whereas the data link layer oversees the delivery of the packet between two systems on the same network(links), the network layer ensures that each packet gets from its point of origin to its final destination.</a:t>
            </a:r>
          </a:p>
          <a:p>
            <a:r>
              <a:rPr lang="en-US" dirty="0" smtClean="0"/>
              <a:t>If two links are connected to the same link, there is no need of Network layer.</a:t>
            </a:r>
          </a:p>
          <a:p>
            <a:r>
              <a:rPr lang="en-US" dirty="0" smtClean="0"/>
              <a:t>If the two systems are connected to two different network (links) with the connecting devices between the network, there is often a need for the network layer to accomplish source to destination delivery.</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441960"/>
          </a:xfrm>
        </p:spPr>
        <p:txBody>
          <a:bodyPr>
            <a:normAutofit fontScale="90000"/>
          </a:bodyPr>
          <a:lstStyle/>
          <a:p>
            <a:pPr algn="ctr"/>
            <a:r>
              <a:rPr lang="en-US" dirty="0" smtClean="0"/>
              <a:t>NETWORK LAYER</a:t>
            </a:r>
            <a:endParaRPr lang="en-US" dirty="0"/>
          </a:p>
        </p:txBody>
      </p:sp>
      <p:sp>
        <p:nvSpPr>
          <p:cNvPr id="3" name="Content Placeholder 2"/>
          <p:cNvSpPr>
            <a:spLocks noGrp="1"/>
          </p:cNvSpPr>
          <p:nvPr>
            <p:ph idx="1"/>
          </p:nvPr>
        </p:nvSpPr>
        <p:spPr>
          <a:xfrm>
            <a:off x="152400" y="533400"/>
            <a:ext cx="7772400" cy="6096000"/>
          </a:xfrm>
        </p:spPr>
        <p:txBody>
          <a:bodyPr/>
          <a:lstStyle/>
          <a:p>
            <a:r>
              <a:rPr lang="en-US" dirty="0" smtClean="0"/>
              <a:t>Responsibilities of Network Layer</a:t>
            </a:r>
          </a:p>
          <a:p>
            <a:pPr lvl="1"/>
            <a:r>
              <a:rPr lang="en-US" dirty="0" smtClean="0"/>
              <a:t>Logical Addressing</a:t>
            </a:r>
          </a:p>
          <a:p>
            <a:pPr lvl="2"/>
            <a:r>
              <a:rPr lang="en-US" dirty="0" smtClean="0"/>
              <a:t>If a packet passes the network boundary, there is a need of another addressing system to help distinguish the source and destination systems.</a:t>
            </a:r>
          </a:p>
          <a:p>
            <a:pPr lvl="2"/>
            <a:r>
              <a:rPr lang="en-US" dirty="0" smtClean="0"/>
              <a:t>The network layer adds a header to the packet coming from the upper layer which includes logical addresses of the sender and receiver.</a:t>
            </a:r>
          </a:p>
          <a:p>
            <a:pPr lvl="1">
              <a:buClr>
                <a:srgbClr val="F9B639"/>
              </a:buClr>
            </a:pPr>
            <a:r>
              <a:rPr lang="en-US" dirty="0" smtClean="0">
                <a:solidFill>
                  <a:prstClr val="black">
                    <a:tint val="85000"/>
                  </a:prstClr>
                </a:solidFill>
              </a:rPr>
              <a:t>Routing</a:t>
            </a:r>
          </a:p>
          <a:p>
            <a:pPr lvl="2">
              <a:buClr>
                <a:srgbClr val="F9B639"/>
              </a:buClr>
            </a:pPr>
            <a:r>
              <a:rPr lang="en-US" dirty="0" smtClean="0"/>
              <a:t>When independent networks or links are connected together to create an internetwork or a large network, the connecting devices called routers route the packets to their final destination. Network layer is responsible for providing this mechanism.</a:t>
            </a:r>
          </a:p>
          <a:p>
            <a:pPr lvl="2">
              <a:buNone/>
            </a:pPr>
            <a:endParaRPr 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518160"/>
          </a:xfrm>
        </p:spPr>
        <p:txBody>
          <a:bodyPr>
            <a:normAutofit fontScale="90000"/>
          </a:bodyPr>
          <a:lstStyle/>
          <a:p>
            <a:pPr algn="ctr"/>
            <a:r>
              <a:rPr lang="en-US" dirty="0" smtClean="0"/>
              <a:t>OSI MODEL</a:t>
            </a:r>
            <a:endParaRPr lang="en-US" dirty="0"/>
          </a:p>
        </p:txBody>
      </p:sp>
      <p:pic>
        <p:nvPicPr>
          <p:cNvPr id="4" name="Picture 6"/>
          <p:cNvPicPr>
            <a:picLocks noGrp="1" noChangeArrowheads="1"/>
          </p:cNvPicPr>
          <p:nvPr>
            <p:ph idx="1"/>
          </p:nvPr>
        </p:nvPicPr>
        <p:blipFill>
          <a:blip r:embed="rId2"/>
          <a:srcRect/>
          <a:stretch>
            <a:fillRect/>
          </a:stretch>
        </p:blipFill>
        <p:spPr bwMode="auto">
          <a:xfrm>
            <a:off x="1372204" y="1219200"/>
            <a:ext cx="5408991" cy="5237163"/>
          </a:xfrm>
          <a:prstGeom prst="rect">
            <a:avLst/>
          </a:prstGeom>
          <a:noFill/>
          <a:ln w="12700">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441960"/>
          </a:xfrm>
        </p:spPr>
        <p:txBody>
          <a:bodyPr>
            <a:normAutofit fontScale="90000"/>
          </a:bodyPr>
          <a:lstStyle/>
          <a:p>
            <a:pPr algn="ctr"/>
            <a:r>
              <a:rPr lang="en-US" dirty="0" smtClean="0"/>
              <a:t>TRANSPORT LAYER</a:t>
            </a:r>
            <a:endParaRPr lang="en-US" dirty="0"/>
          </a:p>
        </p:txBody>
      </p:sp>
      <p:pic>
        <p:nvPicPr>
          <p:cNvPr id="4" name="Picture 6"/>
          <p:cNvPicPr>
            <a:picLocks noGrp="1" noChangeArrowheads="1"/>
          </p:cNvPicPr>
          <p:nvPr>
            <p:ph idx="1"/>
          </p:nvPr>
        </p:nvPicPr>
        <p:blipFill>
          <a:blip r:embed="rId2"/>
          <a:srcRect/>
          <a:stretch>
            <a:fillRect/>
          </a:stretch>
        </p:blipFill>
        <p:spPr bwMode="auto">
          <a:xfrm>
            <a:off x="228600" y="990601"/>
            <a:ext cx="7696200" cy="4508122"/>
          </a:xfrm>
          <a:prstGeom prst="rect">
            <a:avLst/>
          </a:prstGeom>
          <a:noFill/>
          <a:ln w="12700">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518160"/>
          </a:xfrm>
        </p:spPr>
        <p:txBody>
          <a:bodyPr>
            <a:normAutofit fontScale="90000"/>
          </a:bodyPr>
          <a:lstStyle/>
          <a:p>
            <a:pPr algn="ctr"/>
            <a:r>
              <a:rPr lang="en-US" dirty="0" smtClean="0"/>
              <a:t>TRANSPORT LAYER example</a:t>
            </a:r>
            <a:endParaRPr lang="en-US" dirty="0"/>
          </a:p>
        </p:txBody>
      </p:sp>
      <p:pic>
        <p:nvPicPr>
          <p:cNvPr id="4" name="Picture 6"/>
          <p:cNvPicPr>
            <a:picLocks noGrp="1" noChangeArrowheads="1"/>
          </p:cNvPicPr>
          <p:nvPr>
            <p:ph idx="1"/>
          </p:nvPr>
        </p:nvPicPr>
        <p:blipFill>
          <a:blip r:embed="rId2"/>
          <a:srcRect/>
          <a:stretch>
            <a:fillRect/>
          </a:stretch>
        </p:blipFill>
        <p:spPr bwMode="auto">
          <a:xfrm>
            <a:off x="533401" y="609600"/>
            <a:ext cx="3352800" cy="6019800"/>
          </a:xfrm>
          <a:prstGeom prst="rect">
            <a:avLst/>
          </a:prstGeom>
          <a:noFill/>
          <a:ln w="12700">
            <a:noFill/>
            <a:miter lim="800000"/>
            <a:headEnd/>
            <a:tailEnd/>
          </a:ln>
        </p:spPr>
      </p:pic>
      <p:pic>
        <p:nvPicPr>
          <p:cNvPr id="5" name="Picture 6"/>
          <p:cNvPicPr>
            <a:picLocks noChangeArrowheads="1"/>
          </p:cNvPicPr>
          <p:nvPr/>
        </p:nvPicPr>
        <p:blipFill>
          <a:blip r:embed="rId3"/>
          <a:srcRect/>
          <a:stretch>
            <a:fillRect/>
          </a:stretch>
        </p:blipFill>
        <p:spPr bwMode="auto">
          <a:xfrm>
            <a:off x="4194175" y="685800"/>
            <a:ext cx="3806825" cy="5749925"/>
          </a:xfrm>
          <a:prstGeom prst="rect">
            <a:avLst/>
          </a:prstGeom>
          <a:noFill/>
          <a:ln w="12700">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
            <a:ext cx="7239000" cy="365760"/>
          </a:xfrm>
        </p:spPr>
        <p:txBody>
          <a:bodyPr>
            <a:normAutofit fontScale="90000"/>
          </a:bodyPr>
          <a:lstStyle/>
          <a:p>
            <a:pPr algn="ctr"/>
            <a:r>
              <a:rPr lang="en-US" dirty="0" smtClean="0"/>
              <a:t>TRANSPORT  </a:t>
            </a:r>
            <a:r>
              <a:rPr lang="en-US" dirty="0" err="1" smtClean="0"/>
              <a:t>LAYEr</a:t>
            </a:r>
            <a:endParaRPr lang="en-US" dirty="0"/>
          </a:p>
        </p:txBody>
      </p:sp>
      <p:sp>
        <p:nvSpPr>
          <p:cNvPr id="3" name="Content Placeholder 2"/>
          <p:cNvSpPr>
            <a:spLocks noGrp="1"/>
          </p:cNvSpPr>
          <p:nvPr>
            <p:ph idx="1"/>
          </p:nvPr>
        </p:nvSpPr>
        <p:spPr>
          <a:xfrm>
            <a:off x="228600" y="533400"/>
            <a:ext cx="7620000" cy="6172200"/>
          </a:xfrm>
        </p:spPr>
        <p:txBody>
          <a:bodyPr>
            <a:normAutofit/>
          </a:bodyPr>
          <a:lstStyle/>
          <a:p>
            <a:r>
              <a:rPr lang="en-US" sz="2000" dirty="0" smtClean="0"/>
              <a:t>The transport layer is responsible for source to destination delivery of entire message.</a:t>
            </a:r>
          </a:p>
          <a:p>
            <a:r>
              <a:rPr lang="en-US" sz="2000" dirty="0" smtClean="0"/>
              <a:t>Network layer oversees end-to-end delivery of individual packets, it does not recognize any relationship between those packets. It treats each one independently, as though each piece belonged to a separate message, whether or not it does.</a:t>
            </a:r>
          </a:p>
          <a:p>
            <a:r>
              <a:rPr lang="en-US" sz="2000" dirty="0" smtClean="0"/>
              <a:t>The transport layer ensures that the whole message arrives intact and in order.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518160"/>
          </a:xfrm>
        </p:spPr>
        <p:txBody>
          <a:bodyPr>
            <a:normAutofit fontScale="90000"/>
          </a:bodyPr>
          <a:lstStyle/>
          <a:p>
            <a:pPr algn="ctr"/>
            <a:r>
              <a:rPr lang="en-US" dirty="0" smtClean="0"/>
              <a:t>TRANSPORT LAYER</a:t>
            </a:r>
            <a:endParaRPr lang="en-US" dirty="0"/>
          </a:p>
        </p:txBody>
      </p:sp>
      <p:sp>
        <p:nvSpPr>
          <p:cNvPr id="3" name="Content Placeholder 2"/>
          <p:cNvSpPr>
            <a:spLocks noGrp="1"/>
          </p:cNvSpPr>
          <p:nvPr>
            <p:ph idx="1"/>
          </p:nvPr>
        </p:nvSpPr>
        <p:spPr>
          <a:xfrm>
            <a:off x="152400" y="609600"/>
            <a:ext cx="7848600" cy="6019800"/>
          </a:xfrm>
        </p:spPr>
        <p:txBody>
          <a:bodyPr/>
          <a:lstStyle/>
          <a:p>
            <a:r>
              <a:rPr lang="en-US" dirty="0" smtClean="0"/>
              <a:t>Responsibilities:-</a:t>
            </a:r>
          </a:p>
          <a:p>
            <a:pPr lvl="1"/>
            <a:r>
              <a:rPr lang="en-US" dirty="0" smtClean="0"/>
              <a:t>Service Point Addressing</a:t>
            </a:r>
          </a:p>
          <a:p>
            <a:pPr lvl="2"/>
            <a:r>
              <a:rPr lang="en-US" dirty="0" smtClean="0"/>
              <a:t>Source to destination delivery means delivery not only from one computer to the next but also from a specific process (running Program) on one computer to a specific process (running Program) on the order.</a:t>
            </a:r>
          </a:p>
          <a:p>
            <a:pPr lvl="2"/>
            <a:r>
              <a:rPr lang="en-US" dirty="0" smtClean="0"/>
              <a:t>The transport layer header include a type of address called a service-point address or port address.</a:t>
            </a:r>
          </a:p>
          <a:p>
            <a:pPr lvl="1">
              <a:buClr>
                <a:srgbClr val="F9B639"/>
              </a:buClr>
            </a:pPr>
            <a:r>
              <a:rPr lang="en-US" dirty="0" smtClean="0"/>
              <a:t>Segmentation and reassembly</a:t>
            </a:r>
          </a:p>
          <a:p>
            <a:pPr lvl="2">
              <a:buClr>
                <a:srgbClr val="F9B639"/>
              </a:buClr>
            </a:pPr>
            <a:r>
              <a:rPr lang="en-US" dirty="0" smtClean="0"/>
              <a:t>A  Message is divided into transmittable segments, each segment containing a sequence number.</a:t>
            </a:r>
          </a:p>
          <a:p>
            <a:pPr lvl="2">
              <a:buClr>
                <a:srgbClr val="F9B639"/>
              </a:buClr>
            </a:pPr>
            <a:r>
              <a:rPr lang="en-US" dirty="0" smtClean="0"/>
              <a:t>These number enable the transport layer to reassemble the message correctly upon arriving at the destination and to identify and replace packets that were lost in the transmission.</a:t>
            </a:r>
          </a:p>
          <a:p>
            <a:pPr lvl="2">
              <a:buClr>
                <a:srgbClr val="F9B639"/>
              </a:buCl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518160"/>
          </a:xfrm>
        </p:spPr>
        <p:txBody>
          <a:bodyPr>
            <a:normAutofit fontScale="90000"/>
          </a:bodyPr>
          <a:lstStyle/>
          <a:p>
            <a:pPr algn="ctr"/>
            <a:r>
              <a:rPr lang="en-US" dirty="0" smtClean="0"/>
              <a:t>TRANSPORT LAYER</a:t>
            </a:r>
            <a:endParaRPr lang="en-US" dirty="0"/>
          </a:p>
        </p:txBody>
      </p:sp>
      <p:sp>
        <p:nvSpPr>
          <p:cNvPr id="3" name="Content Placeholder 2"/>
          <p:cNvSpPr>
            <a:spLocks noGrp="1"/>
          </p:cNvSpPr>
          <p:nvPr>
            <p:ph idx="1"/>
          </p:nvPr>
        </p:nvSpPr>
        <p:spPr>
          <a:xfrm>
            <a:off x="152400" y="609600"/>
            <a:ext cx="7696200" cy="6019800"/>
          </a:xfrm>
        </p:spPr>
        <p:txBody>
          <a:bodyPr/>
          <a:lstStyle/>
          <a:p>
            <a:pPr lvl="1"/>
            <a:r>
              <a:rPr lang="en-US" dirty="0" smtClean="0"/>
              <a:t>Connection Control</a:t>
            </a:r>
          </a:p>
          <a:p>
            <a:pPr lvl="2"/>
            <a:r>
              <a:rPr lang="en-US" dirty="0" smtClean="0"/>
              <a:t>The transport layer can be either connection less connection oriented.</a:t>
            </a:r>
          </a:p>
          <a:p>
            <a:pPr lvl="2"/>
            <a:r>
              <a:rPr lang="en-US" dirty="0" smtClean="0"/>
              <a:t>A connection less transport layer treats each segment as an independent packet and delivers it to the transport layer at the destination machine.</a:t>
            </a:r>
          </a:p>
          <a:p>
            <a:pPr lvl="2"/>
            <a:r>
              <a:rPr lang="en-US" dirty="0" smtClean="0"/>
              <a:t>A connection oriented transport layer makes a connection with the transport layer at the destination machine first before delivering the packets. </a:t>
            </a:r>
          </a:p>
          <a:p>
            <a:pPr lvl="1">
              <a:buClr>
                <a:srgbClr val="F9B639"/>
              </a:buClr>
            </a:pPr>
            <a:r>
              <a:rPr lang="en-US" dirty="0" smtClean="0">
                <a:solidFill>
                  <a:prstClr val="black">
                    <a:tint val="85000"/>
                  </a:prstClr>
                </a:solidFill>
              </a:rPr>
              <a:t>Flow Control</a:t>
            </a:r>
          </a:p>
          <a:p>
            <a:pPr lvl="2">
              <a:buClr>
                <a:srgbClr val="F9B639"/>
              </a:buClr>
            </a:pPr>
            <a:r>
              <a:rPr lang="en-US" dirty="0" smtClean="0"/>
              <a:t>Transport layer is responsible for flow control like a data link layer.</a:t>
            </a:r>
          </a:p>
          <a:p>
            <a:pPr lvl="1">
              <a:buClr>
                <a:srgbClr val="F9B639"/>
              </a:buClr>
            </a:pPr>
            <a:r>
              <a:rPr lang="en-US" dirty="0" smtClean="0">
                <a:solidFill>
                  <a:prstClr val="black">
                    <a:tint val="85000"/>
                  </a:prstClr>
                </a:solidFill>
              </a:rPr>
              <a:t>Error Control</a:t>
            </a:r>
          </a:p>
          <a:p>
            <a:pPr lvl="2">
              <a:buClr>
                <a:srgbClr val="F9B639"/>
              </a:buClr>
            </a:pPr>
            <a:r>
              <a:rPr lang="en-US" dirty="0" smtClean="0"/>
              <a:t>Transport layer is responsible for error control.</a:t>
            </a:r>
          </a:p>
          <a:p>
            <a:pPr lvl="2">
              <a:buClr>
                <a:srgbClr val="F9B639"/>
              </a:buClr>
            </a:pPr>
            <a:r>
              <a:rPr lang="en-US" dirty="0" smtClean="0"/>
              <a:t>Sending transport layer makes sure that the entire message arrives at the receiving transport layer without error.</a:t>
            </a:r>
          </a:p>
          <a:p>
            <a:pPr lvl="2">
              <a:buNone/>
            </a:pPr>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518160"/>
          </a:xfrm>
        </p:spPr>
        <p:txBody>
          <a:bodyPr>
            <a:normAutofit fontScale="90000"/>
          </a:bodyPr>
          <a:lstStyle/>
          <a:p>
            <a:pPr algn="ctr"/>
            <a:r>
              <a:rPr lang="en-US" dirty="0" smtClean="0"/>
              <a:t>session layer</a:t>
            </a:r>
            <a:endParaRPr lang="en-US" dirty="0"/>
          </a:p>
        </p:txBody>
      </p:sp>
      <p:pic>
        <p:nvPicPr>
          <p:cNvPr id="4" name="Picture 6"/>
          <p:cNvPicPr>
            <a:picLocks noGrp="1" noChangeArrowheads="1"/>
          </p:cNvPicPr>
          <p:nvPr>
            <p:ph idx="1"/>
          </p:nvPr>
        </p:nvPicPr>
        <p:blipFill>
          <a:blip r:embed="rId2"/>
          <a:srcRect/>
          <a:stretch>
            <a:fillRect/>
          </a:stretch>
        </p:blipFill>
        <p:spPr bwMode="auto">
          <a:xfrm>
            <a:off x="152400" y="1745594"/>
            <a:ext cx="7772400" cy="3747812"/>
          </a:xfrm>
          <a:prstGeom prst="rect">
            <a:avLst/>
          </a:prstGeom>
          <a:noFill/>
          <a:ln w="12700">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594360"/>
          </a:xfrm>
        </p:spPr>
        <p:txBody>
          <a:bodyPr/>
          <a:lstStyle/>
          <a:p>
            <a:pPr algn="ctr"/>
            <a:r>
              <a:rPr lang="en-US" dirty="0" smtClean="0"/>
              <a:t>SESSION LAYER</a:t>
            </a:r>
            <a:endParaRPr lang="en-US" dirty="0"/>
          </a:p>
        </p:txBody>
      </p:sp>
      <p:sp>
        <p:nvSpPr>
          <p:cNvPr id="3" name="Content Placeholder 2"/>
          <p:cNvSpPr>
            <a:spLocks noGrp="1"/>
          </p:cNvSpPr>
          <p:nvPr>
            <p:ph idx="1"/>
          </p:nvPr>
        </p:nvSpPr>
        <p:spPr>
          <a:xfrm>
            <a:off x="228600" y="762000"/>
            <a:ext cx="7696200" cy="5867400"/>
          </a:xfrm>
        </p:spPr>
        <p:txBody>
          <a:bodyPr>
            <a:normAutofit fontScale="92500" lnSpcReduction="10000"/>
          </a:bodyPr>
          <a:lstStyle/>
          <a:p>
            <a:r>
              <a:rPr lang="en-US" dirty="0" smtClean="0"/>
              <a:t>The services provided by the first three layers are not sufficient for some process.</a:t>
            </a:r>
          </a:p>
          <a:p>
            <a:r>
              <a:rPr lang="en-US" dirty="0" smtClean="0"/>
              <a:t>The session layer is the network dialog controller which establishes, maintains and synchronizes the interaction between communicating systems.</a:t>
            </a:r>
          </a:p>
          <a:p>
            <a:r>
              <a:rPr lang="en-US" dirty="0" smtClean="0"/>
              <a:t>Responsibilities:</a:t>
            </a:r>
          </a:p>
          <a:p>
            <a:pPr lvl="1"/>
            <a:r>
              <a:rPr lang="en-US" dirty="0" smtClean="0"/>
              <a:t>Dialog Control</a:t>
            </a:r>
          </a:p>
          <a:p>
            <a:pPr lvl="2"/>
            <a:r>
              <a:rPr lang="en-US" dirty="0" smtClean="0"/>
              <a:t>The session layer allows two systems to enter into a dialog.</a:t>
            </a:r>
          </a:p>
          <a:p>
            <a:pPr lvl="2"/>
            <a:r>
              <a:rPr lang="en-US" dirty="0" smtClean="0"/>
              <a:t>It allows the communication between two processes to take place either in a half duplex or full duplex .</a:t>
            </a:r>
          </a:p>
          <a:p>
            <a:pPr lvl="1">
              <a:buClr>
                <a:srgbClr val="F9B639"/>
              </a:buClr>
            </a:pPr>
            <a:r>
              <a:rPr lang="en-US" dirty="0" smtClean="0">
                <a:solidFill>
                  <a:prstClr val="black">
                    <a:tint val="85000"/>
                  </a:prstClr>
                </a:solidFill>
              </a:rPr>
              <a:t>Synchronization </a:t>
            </a:r>
          </a:p>
          <a:p>
            <a:pPr lvl="2">
              <a:buClr>
                <a:srgbClr val="F9B639"/>
              </a:buClr>
            </a:pPr>
            <a:r>
              <a:rPr lang="en-US" dirty="0" smtClean="0"/>
              <a:t>The session layer allows a process to add checkpoints into a stream of data.</a:t>
            </a:r>
          </a:p>
          <a:p>
            <a:pPr lvl="2">
              <a:buClr>
                <a:srgbClr val="F9B639"/>
              </a:buClr>
            </a:pPr>
            <a:r>
              <a:rPr lang="en-US" dirty="0" smtClean="0"/>
              <a:t>For example, if a system is sending a file of 2000 pages, it is advisable to insert checkpoints after every 100 pages. So if any crash occurs at page 523, then retransmission begins at 501 and 1 to 500 pages need not to be retransmitted.</a:t>
            </a:r>
          </a:p>
          <a:p>
            <a:pPr lvl="2"/>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518160"/>
          </a:xfrm>
        </p:spPr>
        <p:txBody>
          <a:bodyPr>
            <a:normAutofit fontScale="90000"/>
          </a:bodyPr>
          <a:lstStyle/>
          <a:p>
            <a:pPr algn="ctr"/>
            <a:r>
              <a:rPr lang="en-US" dirty="0" smtClean="0"/>
              <a:t>PRESENTATION LAYER</a:t>
            </a:r>
            <a:endParaRPr lang="en-US" dirty="0"/>
          </a:p>
        </p:txBody>
      </p:sp>
      <p:pic>
        <p:nvPicPr>
          <p:cNvPr id="4" name="Picture 6"/>
          <p:cNvPicPr>
            <a:picLocks noGrp="1" noChangeArrowheads="1"/>
          </p:cNvPicPr>
          <p:nvPr>
            <p:ph idx="1"/>
          </p:nvPr>
        </p:nvPicPr>
        <p:blipFill>
          <a:blip r:embed="rId2"/>
          <a:srcRect/>
          <a:stretch>
            <a:fillRect/>
          </a:stretch>
        </p:blipFill>
        <p:spPr bwMode="auto">
          <a:xfrm>
            <a:off x="152400" y="1620715"/>
            <a:ext cx="7772400" cy="3997569"/>
          </a:xfrm>
          <a:prstGeom prst="rect">
            <a:avLst/>
          </a:prstGeom>
          <a:noFill/>
          <a:ln w="12700">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518160"/>
          </a:xfrm>
        </p:spPr>
        <p:txBody>
          <a:bodyPr>
            <a:normAutofit fontScale="90000"/>
          </a:bodyPr>
          <a:lstStyle/>
          <a:p>
            <a:pPr algn="ctr"/>
            <a:r>
              <a:rPr lang="en-US" dirty="0" smtClean="0"/>
              <a:t>Presentation layer</a:t>
            </a:r>
            <a:endParaRPr lang="en-US" dirty="0"/>
          </a:p>
        </p:txBody>
      </p:sp>
      <p:sp>
        <p:nvSpPr>
          <p:cNvPr id="3" name="Content Placeholder 2"/>
          <p:cNvSpPr>
            <a:spLocks noGrp="1"/>
          </p:cNvSpPr>
          <p:nvPr>
            <p:ph idx="1"/>
          </p:nvPr>
        </p:nvSpPr>
        <p:spPr>
          <a:xfrm>
            <a:off x="152400" y="609600"/>
            <a:ext cx="7848600" cy="6096000"/>
          </a:xfrm>
        </p:spPr>
        <p:txBody>
          <a:bodyPr>
            <a:normAutofit/>
          </a:bodyPr>
          <a:lstStyle/>
          <a:p>
            <a:r>
              <a:rPr lang="en-US" sz="2400" dirty="0" smtClean="0"/>
              <a:t>The presentation layer is concerned with the syntax and semantics of the information exchanged between two systems.</a:t>
            </a:r>
          </a:p>
          <a:p>
            <a:r>
              <a:rPr lang="en-US" sz="2400" dirty="0" smtClean="0"/>
              <a:t>Responsibilities:</a:t>
            </a:r>
          </a:p>
          <a:p>
            <a:pPr lvl="1"/>
            <a:r>
              <a:rPr lang="en-US" sz="2100" dirty="0" smtClean="0"/>
              <a:t>Translation:</a:t>
            </a:r>
          </a:p>
          <a:p>
            <a:pPr lvl="2"/>
            <a:r>
              <a:rPr lang="en-US" sz="1800" dirty="0" smtClean="0"/>
              <a:t>The processes in two systems are usually exchanging information in the form of character string, number and so on.</a:t>
            </a:r>
          </a:p>
          <a:p>
            <a:pPr lvl="2"/>
            <a:r>
              <a:rPr lang="en-US" sz="1800" dirty="0" smtClean="0"/>
              <a:t>The information should be changed into bit streams before being transmitted.</a:t>
            </a:r>
          </a:p>
          <a:p>
            <a:pPr lvl="2"/>
            <a:r>
              <a:rPr lang="en-US" sz="1800" dirty="0" smtClean="0"/>
              <a:t>Different computers are using different encoding systems, presentation layer is responsible for interoperability between these different encoding systems.</a:t>
            </a:r>
          </a:p>
          <a:p>
            <a:pPr lvl="2"/>
            <a:r>
              <a:rPr lang="en-US" sz="1800" dirty="0" smtClean="0"/>
              <a:t>The presentation layer at sender changes the information from sender dependent format to common format and the presentation layer at receiver changes information from common format to receiver dependent format.</a:t>
            </a:r>
          </a:p>
          <a:p>
            <a:pPr lvl="2"/>
            <a:endParaRPr lang="en-US" sz="1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518160"/>
          </a:xfrm>
        </p:spPr>
        <p:txBody>
          <a:bodyPr>
            <a:normAutofit fontScale="90000"/>
          </a:bodyPr>
          <a:lstStyle/>
          <a:p>
            <a:pPr algn="ctr"/>
            <a:r>
              <a:rPr lang="en-US" dirty="0" smtClean="0"/>
              <a:t>Presentation layer</a:t>
            </a:r>
            <a:endParaRPr lang="en-US" dirty="0"/>
          </a:p>
        </p:txBody>
      </p:sp>
      <p:sp>
        <p:nvSpPr>
          <p:cNvPr id="3" name="Content Placeholder 2"/>
          <p:cNvSpPr>
            <a:spLocks noGrp="1"/>
          </p:cNvSpPr>
          <p:nvPr>
            <p:ph idx="1"/>
          </p:nvPr>
        </p:nvSpPr>
        <p:spPr>
          <a:xfrm>
            <a:off x="152400" y="609600"/>
            <a:ext cx="7772400" cy="6096000"/>
          </a:xfrm>
        </p:spPr>
        <p:txBody>
          <a:bodyPr/>
          <a:lstStyle/>
          <a:p>
            <a:pPr lvl="1"/>
            <a:endParaRPr lang="en-US" dirty="0" smtClean="0"/>
          </a:p>
          <a:p>
            <a:pPr lvl="1">
              <a:buClr>
                <a:srgbClr val="F9B639"/>
              </a:buClr>
            </a:pPr>
            <a:r>
              <a:rPr lang="en-US" sz="2100" dirty="0" smtClean="0">
                <a:solidFill>
                  <a:prstClr val="black">
                    <a:tint val="85000"/>
                  </a:prstClr>
                </a:solidFill>
              </a:rPr>
              <a:t>Encryption:</a:t>
            </a:r>
          </a:p>
          <a:p>
            <a:pPr lvl="2">
              <a:buClr>
                <a:srgbClr val="F9B639"/>
              </a:buClr>
            </a:pPr>
            <a:r>
              <a:rPr lang="en-US" sz="1800" dirty="0" smtClean="0"/>
              <a:t>Encryption means that the sender transforms the original information into another form and sends the resulting message out over the network. </a:t>
            </a:r>
          </a:p>
          <a:p>
            <a:pPr lvl="2">
              <a:buClr>
                <a:srgbClr val="F9B639"/>
              </a:buClr>
            </a:pPr>
            <a:r>
              <a:rPr lang="en-US" sz="1800" dirty="0" smtClean="0"/>
              <a:t>Decryption reverse the original process to transform the message back into the original message.</a:t>
            </a:r>
          </a:p>
          <a:p>
            <a:pPr lvl="1">
              <a:buNone/>
            </a:pPr>
            <a:endParaRPr lang="en-US" dirty="0" smtClean="0"/>
          </a:p>
          <a:p>
            <a:pPr lvl="1"/>
            <a:r>
              <a:rPr lang="en-US" dirty="0" smtClean="0"/>
              <a:t>Compression:</a:t>
            </a:r>
          </a:p>
          <a:p>
            <a:pPr lvl="2"/>
            <a:r>
              <a:rPr lang="en-US" dirty="0" smtClean="0"/>
              <a:t>Data compression reduces the number of bits to be transmitted.</a:t>
            </a:r>
          </a:p>
          <a:p>
            <a:pPr lvl="2"/>
            <a:r>
              <a:rPr lang="en-US" dirty="0" smtClean="0"/>
              <a:t>Data compression becomes particularly important in the transmission of multimedia such as text, audio  and video.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idx="4294967295"/>
          </p:nvPr>
        </p:nvSpPr>
        <p:spPr>
          <a:xfrm>
            <a:off x="457200" y="320040"/>
            <a:ext cx="7239000" cy="518160"/>
          </a:xfrm>
        </p:spPr>
        <p:txBody>
          <a:bodyPr anchorCtr="0">
            <a:normAutofit fontScale="90000"/>
          </a:bodyPr>
          <a:lstStyle/>
          <a:p>
            <a:pPr algn="ctr" eaLnBrk="1" hangingPunct="1">
              <a:defRPr/>
            </a:pPr>
            <a:r>
              <a:rPr lang="en-US" dirty="0"/>
              <a:t>7 Layers</a:t>
            </a:r>
          </a:p>
        </p:txBody>
      </p:sp>
      <p:sp>
        <p:nvSpPr>
          <p:cNvPr id="3" name="Content Placeholder 2"/>
          <p:cNvSpPr>
            <a:spLocks noGrp="1"/>
          </p:cNvSpPr>
          <p:nvPr>
            <p:ph idx="4294967295"/>
          </p:nvPr>
        </p:nvSpPr>
        <p:spPr/>
        <p:txBody>
          <a:bodyPr>
            <a:normAutofit/>
          </a:bodyPr>
          <a:lstStyle/>
          <a:p>
            <a:pPr marL="457200" indent="-457200" eaLnBrk="1" hangingPunct="1">
              <a:lnSpc>
                <a:spcPct val="90000"/>
              </a:lnSpc>
              <a:spcBef>
                <a:spcPct val="50000"/>
              </a:spcBef>
              <a:buFont typeface="Wingdings" pitchFamily="2" charset="2"/>
              <a:buNone/>
              <a:defRPr/>
            </a:pPr>
            <a:r>
              <a:rPr lang="en-US" sz="3000" dirty="0" smtClean="0">
                <a:solidFill>
                  <a:schemeClr val="tx2"/>
                </a:solidFill>
                <a:latin typeface="Times New Roman" pitchFamily="18" charset="0"/>
              </a:rPr>
              <a:t>7 </a:t>
            </a:r>
            <a:r>
              <a:rPr lang="en-US" sz="3000" dirty="0" smtClean="0">
                <a:solidFill>
                  <a:schemeClr val="bg2"/>
                </a:solidFill>
                <a:latin typeface="Times New Roman" pitchFamily="18" charset="0"/>
              </a:rPr>
              <a:t>  </a:t>
            </a:r>
            <a:r>
              <a:rPr lang="en-US" sz="3000" dirty="0">
                <a:latin typeface="Times New Roman" pitchFamily="18" charset="0"/>
              </a:rPr>
              <a:t>Application Layer</a:t>
            </a:r>
          </a:p>
          <a:p>
            <a:pPr marL="457200" indent="-457200" eaLnBrk="1" hangingPunct="1">
              <a:lnSpc>
                <a:spcPct val="90000"/>
              </a:lnSpc>
              <a:spcBef>
                <a:spcPct val="50000"/>
              </a:spcBef>
              <a:buFontTx/>
              <a:buAutoNum type="arabicPeriod" startAt="6"/>
              <a:defRPr/>
            </a:pPr>
            <a:r>
              <a:rPr lang="en-US" sz="3000" dirty="0">
                <a:latin typeface="Times New Roman" pitchFamily="18" charset="0"/>
              </a:rPr>
              <a:t>  Presentation Layer</a:t>
            </a:r>
          </a:p>
          <a:p>
            <a:pPr marL="457200" indent="-457200" eaLnBrk="1" hangingPunct="1">
              <a:lnSpc>
                <a:spcPct val="90000"/>
              </a:lnSpc>
              <a:spcBef>
                <a:spcPct val="50000"/>
              </a:spcBef>
              <a:buFontTx/>
              <a:buAutoNum type="arabicPeriod" startAt="5"/>
              <a:defRPr/>
            </a:pPr>
            <a:r>
              <a:rPr lang="en-US" sz="3000" dirty="0">
                <a:latin typeface="Times New Roman" pitchFamily="18" charset="0"/>
              </a:rPr>
              <a:t>  Session Layer</a:t>
            </a:r>
          </a:p>
          <a:p>
            <a:pPr marL="457200" indent="-457200" eaLnBrk="1" hangingPunct="1">
              <a:lnSpc>
                <a:spcPct val="90000"/>
              </a:lnSpc>
              <a:spcBef>
                <a:spcPct val="50000"/>
              </a:spcBef>
              <a:buFontTx/>
              <a:buAutoNum type="arabicPeriod" startAt="4"/>
              <a:defRPr/>
            </a:pPr>
            <a:r>
              <a:rPr lang="en-US" sz="3000" dirty="0">
                <a:latin typeface="Times New Roman" pitchFamily="18" charset="0"/>
              </a:rPr>
              <a:t>  Transport Layer</a:t>
            </a:r>
          </a:p>
          <a:p>
            <a:pPr marL="457200" indent="-457200" eaLnBrk="1" hangingPunct="1">
              <a:lnSpc>
                <a:spcPct val="90000"/>
              </a:lnSpc>
              <a:spcBef>
                <a:spcPct val="50000"/>
              </a:spcBef>
              <a:buFontTx/>
              <a:buAutoNum type="arabicPeriod" startAt="3"/>
              <a:defRPr/>
            </a:pPr>
            <a:r>
              <a:rPr lang="en-US" sz="3000" dirty="0">
                <a:latin typeface="Times New Roman" pitchFamily="18" charset="0"/>
              </a:rPr>
              <a:t>  Network Layer</a:t>
            </a:r>
          </a:p>
          <a:p>
            <a:pPr marL="457200" indent="-457200" eaLnBrk="1" hangingPunct="1">
              <a:lnSpc>
                <a:spcPct val="90000"/>
              </a:lnSpc>
              <a:spcBef>
                <a:spcPct val="50000"/>
              </a:spcBef>
              <a:buFontTx/>
              <a:buAutoNum type="arabicPeriod" startAt="2"/>
              <a:defRPr/>
            </a:pPr>
            <a:r>
              <a:rPr lang="en-US" sz="3000" dirty="0">
                <a:latin typeface="Times New Roman" pitchFamily="18" charset="0"/>
              </a:rPr>
              <a:t>  Data Link Layer</a:t>
            </a:r>
          </a:p>
          <a:p>
            <a:pPr marL="457200" indent="-457200" eaLnBrk="1" hangingPunct="1">
              <a:lnSpc>
                <a:spcPct val="90000"/>
              </a:lnSpc>
              <a:spcBef>
                <a:spcPct val="50000"/>
              </a:spcBef>
              <a:buFontTx/>
              <a:buAutoNum type="arabicPeriod"/>
              <a:defRPr/>
            </a:pPr>
            <a:r>
              <a:rPr lang="en-US" sz="3000" dirty="0">
                <a:latin typeface="Times New Roman" pitchFamily="18" charset="0"/>
              </a:rPr>
              <a:t>  Physical Layer</a:t>
            </a:r>
            <a:endParaRPr lang="en-US" sz="3000" dirty="0"/>
          </a:p>
        </p:txBody>
      </p:sp>
      <p:sp>
        <p:nvSpPr>
          <p:cNvPr id="10244" name="Rectangle 4"/>
          <p:cNvSpPr>
            <a:spLocks noChangeArrowheads="1"/>
          </p:cNvSpPr>
          <p:nvPr/>
        </p:nvSpPr>
        <p:spPr bwMode="auto">
          <a:xfrm>
            <a:off x="5410200" y="1676400"/>
            <a:ext cx="2590800" cy="3970318"/>
          </a:xfrm>
          <a:prstGeom prst="rect">
            <a:avLst/>
          </a:prstGeom>
          <a:noFill/>
          <a:ln w="9525">
            <a:noFill/>
            <a:miter lim="800000"/>
            <a:headEnd/>
            <a:tailEnd/>
          </a:ln>
        </p:spPr>
        <p:txBody>
          <a:bodyPr wrap="square">
            <a:spAutoFit/>
          </a:bodyPr>
          <a:lstStyle/>
          <a:p>
            <a:r>
              <a:rPr lang="en-US" sz="3600">
                <a:solidFill>
                  <a:srgbClr val="FF0000"/>
                </a:solidFill>
                <a:latin typeface="Times New Roman" pitchFamily="18" charset="0"/>
              </a:rPr>
              <a:t>A</a:t>
            </a:r>
            <a:r>
              <a:rPr lang="en-US" sz="3600">
                <a:latin typeface="Times New Roman" pitchFamily="18" charset="0"/>
              </a:rPr>
              <a:t>ll </a:t>
            </a:r>
          </a:p>
          <a:p>
            <a:r>
              <a:rPr lang="en-US" sz="3600">
                <a:solidFill>
                  <a:srgbClr val="FF0000"/>
                </a:solidFill>
                <a:latin typeface="Times New Roman" pitchFamily="18" charset="0"/>
              </a:rPr>
              <a:t>P</a:t>
            </a:r>
            <a:r>
              <a:rPr lang="en-US" sz="3600">
                <a:latin typeface="Times New Roman" pitchFamily="18" charset="0"/>
              </a:rPr>
              <a:t>eople </a:t>
            </a:r>
          </a:p>
          <a:p>
            <a:r>
              <a:rPr lang="en-US" sz="3600">
                <a:solidFill>
                  <a:srgbClr val="FF0000"/>
                </a:solidFill>
                <a:latin typeface="Times New Roman" pitchFamily="18" charset="0"/>
              </a:rPr>
              <a:t>S</a:t>
            </a:r>
            <a:r>
              <a:rPr lang="en-US" sz="3600">
                <a:latin typeface="Times New Roman" pitchFamily="18" charset="0"/>
              </a:rPr>
              <a:t>eem </a:t>
            </a:r>
          </a:p>
          <a:p>
            <a:r>
              <a:rPr lang="en-US" sz="3600">
                <a:solidFill>
                  <a:srgbClr val="FF0000"/>
                </a:solidFill>
                <a:latin typeface="Times New Roman" pitchFamily="18" charset="0"/>
              </a:rPr>
              <a:t>T</a:t>
            </a:r>
            <a:r>
              <a:rPr lang="en-US" sz="3600">
                <a:latin typeface="Times New Roman" pitchFamily="18" charset="0"/>
              </a:rPr>
              <a:t>o </a:t>
            </a:r>
          </a:p>
          <a:p>
            <a:r>
              <a:rPr lang="en-US" sz="3600">
                <a:solidFill>
                  <a:srgbClr val="FF0000"/>
                </a:solidFill>
                <a:latin typeface="Times New Roman" pitchFamily="18" charset="0"/>
              </a:rPr>
              <a:t>N</a:t>
            </a:r>
            <a:r>
              <a:rPr lang="en-US" sz="3600">
                <a:latin typeface="Times New Roman" pitchFamily="18" charset="0"/>
              </a:rPr>
              <a:t>eed </a:t>
            </a:r>
          </a:p>
          <a:p>
            <a:r>
              <a:rPr lang="en-US" sz="3600">
                <a:solidFill>
                  <a:srgbClr val="FF0000"/>
                </a:solidFill>
                <a:latin typeface="Times New Roman" pitchFamily="18" charset="0"/>
              </a:rPr>
              <a:t>D</a:t>
            </a:r>
            <a:r>
              <a:rPr lang="en-US" sz="3600">
                <a:latin typeface="Times New Roman" pitchFamily="18" charset="0"/>
              </a:rPr>
              <a:t>ata </a:t>
            </a:r>
          </a:p>
          <a:p>
            <a:r>
              <a:rPr lang="en-US" sz="3600">
                <a:solidFill>
                  <a:srgbClr val="FF0000"/>
                </a:solidFill>
                <a:latin typeface="Times New Roman" pitchFamily="18" charset="0"/>
              </a:rPr>
              <a:t>P</a:t>
            </a:r>
            <a:r>
              <a:rPr lang="en-US" sz="3600">
                <a:latin typeface="Times New Roman" pitchFamily="18" charset="0"/>
              </a:rPr>
              <a:t>rocessing</a:t>
            </a:r>
            <a:endParaRPr lang="en-US" sz="3600">
              <a:latin typeface="Calibri"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518160"/>
          </a:xfrm>
        </p:spPr>
        <p:txBody>
          <a:bodyPr>
            <a:normAutofit fontScale="90000"/>
          </a:bodyPr>
          <a:lstStyle/>
          <a:p>
            <a:pPr algn="ctr"/>
            <a:r>
              <a:rPr lang="en-US" dirty="0" smtClean="0"/>
              <a:t>Application layer</a:t>
            </a:r>
            <a:endParaRPr lang="en-US" dirty="0"/>
          </a:p>
        </p:txBody>
      </p:sp>
      <p:sp>
        <p:nvSpPr>
          <p:cNvPr id="3" name="Content Placeholder 2"/>
          <p:cNvSpPr>
            <a:spLocks noGrp="1"/>
          </p:cNvSpPr>
          <p:nvPr>
            <p:ph idx="1"/>
          </p:nvPr>
        </p:nvSpPr>
        <p:spPr>
          <a:xfrm>
            <a:off x="228600" y="609600"/>
            <a:ext cx="7696200" cy="6019800"/>
          </a:xfrm>
        </p:spPr>
        <p:txBody>
          <a:bodyPr>
            <a:normAutofit/>
          </a:bodyPr>
          <a:lstStyle/>
          <a:p>
            <a:r>
              <a:rPr lang="en-US" sz="2000" dirty="0" smtClean="0"/>
              <a:t>The application layer enables user to access the network.</a:t>
            </a:r>
          </a:p>
          <a:p>
            <a:r>
              <a:rPr lang="en-US" sz="2000" dirty="0" smtClean="0"/>
              <a:t>It provides interface and support for services such as electronic mail, remote file access and transfer, shared database management and other types of distributed information services.</a:t>
            </a:r>
          </a:p>
          <a:p>
            <a:r>
              <a:rPr lang="en-US" sz="2000" dirty="0" smtClean="0"/>
              <a:t>Responsibilities:</a:t>
            </a:r>
          </a:p>
          <a:p>
            <a:pPr lvl="1"/>
            <a:r>
              <a:rPr lang="en-US" sz="1700" dirty="0" smtClean="0"/>
              <a:t>Network Virtual Terminal:</a:t>
            </a:r>
          </a:p>
          <a:p>
            <a:pPr lvl="2"/>
            <a:r>
              <a:rPr lang="en-US" sz="1400" dirty="0" smtClean="0"/>
              <a:t>A network virtual terminal is a software version of a physical terminal and allows a user to log on to a remote host.</a:t>
            </a:r>
          </a:p>
          <a:p>
            <a:pPr lvl="2"/>
            <a:r>
              <a:rPr lang="en-US" sz="1400" dirty="0" smtClean="0"/>
              <a:t>The user’s computer talks to the software terminal, which in turn talk to the host, and vice versa.</a:t>
            </a:r>
          </a:p>
          <a:p>
            <a:pPr lvl="2"/>
            <a:r>
              <a:rPr lang="en-US" sz="1400" dirty="0" smtClean="0"/>
              <a:t>The remote host believe it is communicating with one of its own terminals and allows you to log on.</a:t>
            </a:r>
          </a:p>
          <a:p>
            <a:pPr lvl="1">
              <a:buClr>
                <a:srgbClr val="F9B639"/>
              </a:buClr>
            </a:pPr>
            <a:r>
              <a:rPr lang="en-US" sz="1700" dirty="0" smtClean="0">
                <a:solidFill>
                  <a:prstClr val="black">
                    <a:tint val="85000"/>
                  </a:prstClr>
                </a:solidFill>
              </a:rPr>
              <a:t>File transfer, access and management:</a:t>
            </a:r>
          </a:p>
          <a:p>
            <a:pPr lvl="2">
              <a:buClr>
                <a:srgbClr val="F9B639"/>
              </a:buClr>
            </a:pPr>
            <a:r>
              <a:rPr lang="en-US" sz="1400" dirty="0" smtClean="0"/>
              <a:t>This application allows a user to access files in a remote computer, to retrieve from a remote computer and to manage or control files in a remote computer.</a:t>
            </a:r>
          </a:p>
          <a:p>
            <a:pPr lvl="1">
              <a:buClr>
                <a:srgbClr val="F9B639"/>
              </a:buClr>
            </a:pPr>
            <a:r>
              <a:rPr lang="en-US" sz="1700" dirty="0" smtClean="0">
                <a:solidFill>
                  <a:prstClr val="black">
                    <a:tint val="85000"/>
                  </a:prstClr>
                </a:solidFill>
              </a:rPr>
              <a:t>Mai Services:</a:t>
            </a:r>
          </a:p>
          <a:p>
            <a:pPr lvl="2">
              <a:buClr>
                <a:srgbClr val="F9B639"/>
              </a:buClr>
            </a:pPr>
            <a:r>
              <a:rPr lang="en-US" sz="1400" dirty="0" smtClean="0"/>
              <a:t>This application provides the basis for email forwarding and storage.</a:t>
            </a:r>
          </a:p>
          <a:p>
            <a:pPr lvl="1">
              <a:buClr>
                <a:srgbClr val="F9B639"/>
              </a:buClr>
            </a:pPr>
            <a:r>
              <a:rPr lang="en-US" sz="1700" dirty="0" smtClean="0">
                <a:solidFill>
                  <a:prstClr val="black">
                    <a:tint val="85000"/>
                  </a:prstClr>
                </a:solidFill>
              </a:rPr>
              <a:t>Directory Services:</a:t>
            </a:r>
          </a:p>
          <a:p>
            <a:pPr lvl="2">
              <a:buClr>
                <a:srgbClr val="F9B639"/>
              </a:buClr>
            </a:pPr>
            <a:r>
              <a:rPr lang="en-US" sz="1400" dirty="0" smtClean="0"/>
              <a:t>This application provides distributed database sources and access for global information about various objects and services.</a:t>
            </a:r>
          </a:p>
          <a:p>
            <a:pPr lvl="2">
              <a:buClr>
                <a:srgbClr val="F9B639"/>
              </a:buClr>
              <a:buNone/>
            </a:pPr>
            <a:endParaRPr lang="en-US" sz="1400" dirty="0" smtClean="0"/>
          </a:p>
          <a:p>
            <a:pPr lvl="2">
              <a:buNone/>
            </a:pPr>
            <a:endParaRPr lang="en-US" sz="1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p:cNvPicPr>
            <a:picLocks noChangeAspect="1" noChangeArrowheads="1"/>
          </p:cNvPicPr>
          <p:nvPr/>
        </p:nvPicPr>
        <p:blipFill>
          <a:blip r:embed="rId2"/>
          <a:srcRect/>
          <a:stretch>
            <a:fillRect/>
          </a:stretch>
        </p:blipFill>
        <p:spPr>
          <a:xfrm>
            <a:off x="762000" y="838200"/>
            <a:ext cx="6438900" cy="5943600"/>
          </a:xfrm>
          <a:prstGeom prst="rect">
            <a:avLst/>
          </a:prstGeom>
        </p:spPr>
      </p:pic>
      <p:sp>
        <p:nvSpPr>
          <p:cNvPr id="3" name="Title 1"/>
          <p:cNvSpPr txBox="1">
            <a:spLocks/>
          </p:cNvSpPr>
          <p:nvPr/>
        </p:nvSpPr>
        <p:spPr>
          <a:xfrm>
            <a:off x="457200" y="152400"/>
            <a:ext cx="7239000" cy="518160"/>
          </a:xfrm>
          <a:prstGeom prst="rect">
            <a:avLst/>
          </a:prstGeom>
        </p:spPr>
        <p:txBody>
          <a:bodyPr vert="horz" lIns="45720" tIns="0" rIns="45720" bIns="0" anchor="b" anchorCtr="0">
            <a:normAutofit fontScale="8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8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rPr>
              <a:t>Task Involved in sending a letter</a:t>
            </a:r>
            <a:endParaRPr kumimoji="0" lang="en-US" sz="3800" b="1" i="0" u="none" strike="noStrike" kern="1200" cap="all" spc="0" normalizeH="0" baseline="0" noProof="0" dirty="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p:cNvPicPr>
            <a:picLocks noChangeArrowheads="1"/>
          </p:cNvPicPr>
          <p:nvPr/>
        </p:nvPicPr>
        <p:blipFill>
          <a:blip r:embed="rId2"/>
          <a:srcRect/>
          <a:stretch>
            <a:fillRect/>
          </a:stretch>
        </p:blipFill>
        <p:spPr bwMode="auto">
          <a:xfrm>
            <a:off x="1143000" y="457200"/>
            <a:ext cx="6645275" cy="5791200"/>
          </a:xfrm>
          <a:prstGeom prst="rect">
            <a:avLst/>
          </a:prstGeom>
          <a:noFill/>
          <a:ln w="12700">
            <a:noFill/>
            <a:miter lim="800000"/>
            <a:headEnd/>
            <a:tailEnd/>
          </a:ln>
        </p:spPr>
      </p:pic>
      <p:sp>
        <p:nvSpPr>
          <p:cNvPr id="3" name="Rectangle 2"/>
          <p:cNvSpPr/>
          <p:nvPr/>
        </p:nvSpPr>
        <p:spPr>
          <a:xfrm>
            <a:off x="1143000" y="21336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Application</a:t>
            </a:r>
            <a:endParaRPr lang="en-US" dirty="0"/>
          </a:p>
        </p:txBody>
      </p:sp>
      <p:sp>
        <p:nvSpPr>
          <p:cNvPr id="4" name="Rectangle 3"/>
          <p:cNvSpPr/>
          <p:nvPr/>
        </p:nvSpPr>
        <p:spPr>
          <a:xfrm>
            <a:off x="6248400" y="21336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Application</a:t>
            </a:r>
            <a:endParaRPr lang="en-US" dirty="0"/>
          </a:p>
        </p:txBody>
      </p:sp>
      <p:sp>
        <p:nvSpPr>
          <p:cNvPr id="5" name="Rectangle 4"/>
          <p:cNvSpPr/>
          <p:nvPr/>
        </p:nvSpPr>
        <p:spPr>
          <a:xfrm>
            <a:off x="1143000" y="26670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Prese</a:t>
            </a:r>
            <a:r>
              <a:rPr lang="en-US" dirty="0" smtClean="0"/>
              <a:t> </a:t>
            </a:r>
            <a:r>
              <a:rPr lang="en-US" dirty="0" err="1" smtClean="0"/>
              <a:t>ntation</a:t>
            </a:r>
            <a:endParaRPr lang="en-US" dirty="0"/>
          </a:p>
        </p:txBody>
      </p:sp>
      <p:sp>
        <p:nvSpPr>
          <p:cNvPr id="6" name="Rectangle 5"/>
          <p:cNvSpPr/>
          <p:nvPr/>
        </p:nvSpPr>
        <p:spPr>
          <a:xfrm>
            <a:off x="6248400" y="26670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Prese</a:t>
            </a:r>
            <a:r>
              <a:rPr lang="en-US" dirty="0" smtClean="0"/>
              <a:t> </a:t>
            </a:r>
            <a:r>
              <a:rPr lang="en-US" dirty="0" err="1" smtClean="0"/>
              <a:t>ntation</a:t>
            </a:r>
            <a:endParaRPr lang="en-US" dirty="0"/>
          </a:p>
        </p:txBody>
      </p:sp>
      <p:sp>
        <p:nvSpPr>
          <p:cNvPr id="7" name="Rectangle 6"/>
          <p:cNvSpPr/>
          <p:nvPr/>
        </p:nvSpPr>
        <p:spPr>
          <a:xfrm>
            <a:off x="1143000" y="32004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Session</a:t>
            </a:r>
            <a:endParaRPr lang="en-US" dirty="0"/>
          </a:p>
        </p:txBody>
      </p:sp>
      <p:sp>
        <p:nvSpPr>
          <p:cNvPr id="8" name="Rectangle 7"/>
          <p:cNvSpPr/>
          <p:nvPr/>
        </p:nvSpPr>
        <p:spPr>
          <a:xfrm>
            <a:off x="6248400" y="32004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Session</a:t>
            </a:r>
            <a:endParaRPr lang="en-US" dirty="0"/>
          </a:p>
        </p:txBody>
      </p:sp>
      <p:sp>
        <p:nvSpPr>
          <p:cNvPr id="9" name="Rectangle 8"/>
          <p:cNvSpPr/>
          <p:nvPr/>
        </p:nvSpPr>
        <p:spPr>
          <a:xfrm>
            <a:off x="1143000" y="37338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Transport</a:t>
            </a:r>
            <a:endParaRPr lang="en-US" dirty="0"/>
          </a:p>
        </p:txBody>
      </p:sp>
      <p:sp>
        <p:nvSpPr>
          <p:cNvPr id="11" name="Rectangle 10"/>
          <p:cNvSpPr/>
          <p:nvPr/>
        </p:nvSpPr>
        <p:spPr>
          <a:xfrm>
            <a:off x="6248400" y="37338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Transport</a:t>
            </a:r>
            <a:endParaRPr lang="en-US" dirty="0"/>
          </a:p>
        </p:txBody>
      </p:sp>
      <p:sp>
        <p:nvSpPr>
          <p:cNvPr id="12" name="Rectangle 11"/>
          <p:cNvSpPr/>
          <p:nvPr/>
        </p:nvSpPr>
        <p:spPr>
          <a:xfrm>
            <a:off x="1143000" y="42672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Network</a:t>
            </a:r>
            <a:endParaRPr lang="en-US" dirty="0"/>
          </a:p>
        </p:txBody>
      </p:sp>
      <p:sp>
        <p:nvSpPr>
          <p:cNvPr id="13" name="Rectangle 12"/>
          <p:cNvSpPr/>
          <p:nvPr/>
        </p:nvSpPr>
        <p:spPr>
          <a:xfrm>
            <a:off x="6248400" y="42672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Network</a:t>
            </a:r>
            <a:endParaRPr lang="en-US" dirty="0"/>
          </a:p>
        </p:txBody>
      </p:sp>
      <p:sp>
        <p:nvSpPr>
          <p:cNvPr id="14" name="Rectangle 13"/>
          <p:cNvSpPr/>
          <p:nvPr/>
        </p:nvSpPr>
        <p:spPr>
          <a:xfrm>
            <a:off x="1143000" y="48006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Data Link</a:t>
            </a:r>
            <a:endParaRPr lang="en-US" dirty="0"/>
          </a:p>
        </p:txBody>
      </p:sp>
      <p:sp>
        <p:nvSpPr>
          <p:cNvPr id="15" name="Rectangle 14"/>
          <p:cNvSpPr/>
          <p:nvPr/>
        </p:nvSpPr>
        <p:spPr>
          <a:xfrm>
            <a:off x="6248400" y="48006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Data Link</a:t>
            </a:r>
            <a:endParaRPr lang="en-US" dirty="0"/>
          </a:p>
        </p:txBody>
      </p:sp>
      <p:sp>
        <p:nvSpPr>
          <p:cNvPr id="16" name="Rectangle 15"/>
          <p:cNvSpPr/>
          <p:nvPr/>
        </p:nvSpPr>
        <p:spPr>
          <a:xfrm>
            <a:off x="1143000" y="53340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Physical</a:t>
            </a:r>
            <a:endParaRPr lang="en-US" dirty="0"/>
          </a:p>
        </p:txBody>
      </p:sp>
      <p:sp>
        <p:nvSpPr>
          <p:cNvPr id="17" name="Rectangle 16"/>
          <p:cNvSpPr/>
          <p:nvPr/>
        </p:nvSpPr>
        <p:spPr>
          <a:xfrm>
            <a:off x="6248400" y="5334000"/>
            <a:ext cx="1600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Physical</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518160"/>
          </a:xfrm>
        </p:spPr>
        <p:txBody>
          <a:bodyPr>
            <a:normAutofit fontScale="90000"/>
          </a:bodyPr>
          <a:lstStyle/>
          <a:p>
            <a:pPr algn="ctr"/>
            <a:r>
              <a:rPr lang="en-US" dirty="0" smtClean="0"/>
              <a:t>Peer to peer process</a:t>
            </a:r>
            <a:endParaRPr lang="en-US" dirty="0"/>
          </a:p>
        </p:txBody>
      </p:sp>
      <p:sp>
        <p:nvSpPr>
          <p:cNvPr id="3" name="Content Placeholder 2"/>
          <p:cNvSpPr>
            <a:spLocks noGrp="1"/>
          </p:cNvSpPr>
          <p:nvPr>
            <p:ph idx="1"/>
          </p:nvPr>
        </p:nvSpPr>
        <p:spPr>
          <a:xfrm>
            <a:off x="457200" y="533400"/>
            <a:ext cx="7239000" cy="6172200"/>
          </a:xfrm>
        </p:spPr>
        <p:txBody>
          <a:bodyPr>
            <a:normAutofit lnSpcReduction="10000"/>
          </a:bodyPr>
          <a:lstStyle/>
          <a:p>
            <a:r>
              <a:rPr lang="en-US" sz="2000" dirty="0" smtClean="0"/>
              <a:t>Within a single machine, each layer calls upon the services of the layer below it and provides services to layer above it.</a:t>
            </a:r>
          </a:p>
          <a:p>
            <a:r>
              <a:rPr lang="en-US" sz="2000" dirty="0" smtClean="0"/>
              <a:t>For example, Layer 3 uses the services provided by layer 2 and provides services for layer 4.</a:t>
            </a:r>
          </a:p>
          <a:p>
            <a:r>
              <a:rPr lang="en-US" sz="2000" dirty="0" smtClean="0"/>
              <a:t>This communication is governed by an agreed upon series of rules and conventions called protocols.</a:t>
            </a:r>
          </a:p>
          <a:p>
            <a:r>
              <a:rPr lang="en-US" sz="2000" dirty="0" smtClean="0"/>
              <a:t>The processes on each machine that communicate at given layer are called peer to peer processes.</a:t>
            </a:r>
          </a:p>
          <a:p>
            <a:r>
              <a:rPr lang="en-US" sz="2000" dirty="0" smtClean="0"/>
              <a:t>At physical layer, communication is direct. </a:t>
            </a:r>
          </a:p>
          <a:p>
            <a:r>
              <a:rPr lang="en-US" sz="2000" dirty="0" smtClean="0"/>
              <a:t>Each layer in the sending machine add its own information to the message it receives from the layer just above it and passes the whole package to the layer just below it.</a:t>
            </a:r>
          </a:p>
          <a:p>
            <a:r>
              <a:rPr lang="en-US" sz="2000" dirty="0" smtClean="0"/>
              <a:t>This information is added in the form of Header and Trailer.</a:t>
            </a:r>
          </a:p>
          <a:p>
            <a:r>
              <a:rPr lang="en-US" sz="2000" dirty="0" smtClean="0"/>
              <a:t>Headers are added to the message at layers 6,5,4,3 and 2.</a:t>
            </a:r>
          </a:p>
          <a:p>
            <a:r>
              <a:rPr lang="en-US" sz="2000" dirty="0" smtClean="0"/>
              <a:t>A trailer is added at layer 2.</a:t>
            </a:r>
          </a:p>
          <a:p>
            <a:r>
              <a:rPr lang="en-US" sz="2000" dirty="0" smtClean="0"/>
              <a:t>At layer 1 entire package is converted to a form that can be transferred to the receiving machine.</a:t>
            </a:r>
          </a:p>
          <a:p>
            <a:endParaRPr lang="en-US" sz="2000" dirty="0" smtClean="0"/>
          </a:p>
          <a:p>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55563" y="69850"/>
            <a:ext cx="1047750" cy="346075"/>
          </a:xfrm>
          <a:prstGeom prst="rect">
            <a:avLst/>
          </a:prstGeom>
          <a:noFill/>
          <a:ln w="12700">
            <a:noFill/>
            <a:miter lim="800000"/>
            <a:headEnd/>
            <a:tailEnd/>
          </a:ln>
        </p:spPr>
        <p:txBody>
          <a:bodyPr wrap="none" lIns="90488" tIns="44450" rIns="90488" bIns="44450">
            <a:spAutoFit/>
          </a:bodyPr>
          <a:lstStyle/>
          <a:p>
            <a:r>
              <a:rPr lang="en-US" sz="1600"/>
              <a:t>Figure 3-3</a:t>
            </a:r>
          </a:p>
        </p:txBody>
      </p:sp>
      <p:sp>
        <p:nvSpPr>
          <p:cNvPr id="5123" name="Rectangle 3"/>
          <p:cNvSpPr>
            <a:spLocks noChangeArrowheads="1"/>
          </p:cNvSpPr>
          <p:nvPr/>
        </p:nvSpPr>
        <p:spPr bwMode="auto">
          <a:xfrm>
            <a:off x="131763" y="6394450"/>
            <a:ext cx="1787525" cy="346075"/>
          </a:xfrm>
          <a:prstGeom prst="rect">
            <a:avLst/>
          </a:prstGeom>
          <a:noFill/>
          <a:ln w="12700">
            <a:noFill/>
            <a:miter lim="800000"/>
            <a:headEnd/>
            <a:tailEnd/>
          </a:ln>
        </p:spPr>
        <p:txBody>
          <a:bodyPr wrap="none" lIns="90488" tIns="44450" rIns="90488" bIns="44450">
            <a:spAutoFit/>
          </a:bodyPr>
          <a:lstStyle/>
          <a:p>
            <a:r>
              <a:rPr lang="en-US" sz="1600" i="1"/>
              <a:t>WCB/McGraw-Hill</a:t>
            </a:r>
          </a:p>
        </p:txBody>
      </p:sp>
      <p:sp>
        <p:nvSpPr>
          <p:cNvPr id="5124" name="Rectangle 4"/>
          <p:cNvSpPr>
            <a:spLocks noChangeArrowheads="1"/>
          </p:cNvSpPr>
          <p:nvPr/>
        </p:nvSpPr>
        <p:spPr bwMode="auto">
          <a:xfrm>
            <a:off x="5237163" y="6350000"/>
            <a:ext cx="3719512" cy="406400"/>
          </a:xfrm>
          <a:prstGeom prst="rect">
            <a:avLst/>
          </a:prstGeom>
          <a:noFill/>
          <a:ln w="12700">
            <a:noFill/>
            <a:miter lim="800000"/>
            <a:headEnd/>
            <a:tailEnd/>
          </a:ln>
        </p:spPr>
        <p:txBody>
          <a:bodyPr wrap="none" lIns="90488" tIns="44450" rIns="90488" bIns="44450">
            <a:spAutoFit/>
          </a:bodyPr>
          <a:lstStyle/>
          <a:p>
            <a:r>
              <a:rPr lang="en-US" sz="2000" i="1">
                <a:latin typeface="Symbol" pitchFamily="18" charset="2"/>
              </a:rPr>
              <a:t></a:t>
            </a:r>
            <a:r>
              <a:rPr lang="en-US" sz="2000" i="1"/>
              <a:t> </a:t>
            </a:r>
            <a:r>
              <a:rPr lang="en-US" sz="1600" i="1"/>
              <a:t>The McGraw-Hill Companies, Inc., 1998</a:t>
            </a:r>
          </a:p>
        </p:txBody>
      </p:sp>
      <p:sp>
        <p:nvSpPr>
          <p:cNvPr id="5125" name="Rectangle 5"/>
          <p:cNvSpPr>
            <a:spLocks noChangeArrowheads="1"/>
          </p:cNvSpPr>
          <p:nvPr/>
        </p:nvSpPr>
        <p:spPr bwMode="auto">
          <a:xfrm>
            <a:off x="1479550" y="-1588"/>
            <a:ext cx="6256338" cy="588963"/>
          </a:xfrm>
          <a:prstGeom prst="rect">
            <a:avLst/>
          </a:prstGeom>
          <a:noFill/>
          <a:ln w="12700">
            <a:noFill/>
            <a:miter lim="800000"/>
            <a:headEnd/>
            <a:tailEnd/>
          </a:ln>
        </p:spPr>
        <p:txBody>
          <a:bodyPr wrap="none" lIns="90488" tIns="44450" rIns="90488" bIns="44450">
            <a:spAutoFit/>
          </a:bodyPr>
          <a:lstStyle/>
          <a:p>
            <a:r>
              <a:rPr lang="en-US" sz="3200" b="1">
                <a:solidFill>
                  <a:srgbClr val="063DE8"/>
                </a:solidFill>
              </a:rPr>
              <a:t>An Exchange Using the OSI Model</a:t>
            </a:r>
          </a:p>
        </p:txBody>
      </p:sp>
      <p:pic>
        <p:nvPicPr>
          <p:cNvPr id="5126" name="Picture 6"/>
          <p:cNvPicPr>
            <a:picLocks noChangeArrowheads="1"/>
          </p:cNvPicPr>
          <p:nvPr/>
        </p:nvPicPr>
        <p:blipFill>
          <a:blip r:embed="rId2"/>
          <a:srcRect/>
          <a:stretch>
            <a:fillRect/>
          </a:stretch>
        </p:blipFill>
        <p:spPr bwMode="auto">
          <a:xfrm>
            <a:off x="514350" y="725488"/>
            <a:ext cx="8277225" cy="5635625"/>
          </a:xfrm>
          <a:prstGeom prst="rect">
            <a:avLst/>
          </a:prstGeom>
          <a:noFill/>
          <a:ln w="12700">
            <a:noFill/>
            <a:miter lim="800000"/>
            <a:headEnd/>
            <a:tailEnd/>
          </a:ln>
        </p:spPr>
      </p:pic>
      <p:sp>
        <p:nvSpPr>
          <p:cNvPr id="7" name="Rectangle 6"/>
          <p:cNvSpPr/>
          <p:nvPr/>
        </p:nvSpPr>
        <p:spPr bwMode="auto">
          <a:xfrm>
            <a:off x="1752600" y="2514600"/>
            <a:ext cx="381000" cy="2286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dirty="0">
                <a:latin typeface="Times New Roman" pitchFamily="18" charset="0"/>
              </a:rPr>
              <a:t>H</a:t>
            </a:r>
            <a:r>
              <a:rPr kumimoji="0" lang="en-US" sz="1200" b="0" i="0" u="none" strike="noStrike" cap="none" normalizeH="0" baseline="0" dirty="0" smtClean="0">
                <a:ln>
                  <a:noFill/>
                </a:ln>
                <a:solidFill>
                  <a:schemeClr val="tx1"/>
                </a:solidFill>
                <a:effectLst/>
                <a:latin typeface="Times New Roman" pitchFamily="18" charset="0"/>
              </a:rPr>
              <a:t>6</a:t>
            </a:r>
          </a:p>
        </p:txBody>
      </p:sp>
      <p:sp>
        <p:nvSpPr>
          <p:cNvPr id="8" name="Rectangle 7"/>
          <p:cNvSpPr/>
          <p:nvPr/>
        </p:nvSpPr>
        <p:spPr bwMode="auto">
          <a:xfrm>
            <a:off x="2133600" y="3048000"/>
            <a:ext cx="381000" cy="2286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dirty="0" smtClean="0">
                <a:latin typeface="Times New Roman" pitchFamily="18" charset="0"/>
              </a:rPr>
              <a:t>H5</a:t>
            </a:r>
            <a:endParaRPr kumimoji="0" lang="en-US" sz="1200" b="0" i="0" u="none" strike="noStrike" cap="none" normalizeH="0" baseline="0" dirty="0" smtClean="0">
              <a:ln>
                <a:noFill/>
              </a:ln>
              <a:solidFill>
                <a:schemeClr val="tx1"/>
              </a:solidFill>
              <a:effectLst/>
              <a:latin typeface="Times New Roman" pitchFamily="18" charset="0"/>
            </a:endParaRPr>
          </a:p>
        </p:txBody>
      </p:sp>
      <p:sp>
        <p:nvSpPr>
          <p:cNvPr id="9" name="Rectangle 8"/>
          <p:cNvSpPr/>
          <p:nvPr/>
        </p:nvSpPr>
        <p:spPr bwMode="auto">
          <a:xfrm>
            <a:off x="2590800" y="3505200"/>
            <a:ext cx="381000" cy="2286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dirty="0" smtClean="0">
                <a:latin typeface="Times New Roman" pitchFamily="18" charset="0"/>
              </a:rPr>
              <a:t>H4</a:t>
            </a:r>
            <a:endParaRPr kumimoji="0" lang="en-US" sz="1200" b="0" i="0" u="none" strike="noStrike" cap="none" normalizeH="0" baseline="0" dirty="0" smtClean="0">
              <a:ln>
                <a:noFill/>
              </a:ln>
              <a:solidFill>
                <a:schemeClr val="tx1"/>
              </a:solidFill>
              <a:effectLst/>
              <a:latin typeface="Times New Roman" pitchFamily="18" charset="0"/>
            </a:endParaRPr>
          </a:p>
        </p:txBody>
      </p:sp>
      <p:sp>
        <p:nvSpPr>
          <p:cNvPr id="10" name="Rectangle 9"/>
          <p:cNvSpPr/>
          <p:nvPr/>
        </p:nvSpPr>
        <p:spPr bwMode="auto">
          <a:xfrm>
            <a:off x="2971800" y="4038600"/>
            <a:ext cx="381000" cy="2286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dirty="0" smtClean="0">
                <a:latin typeface="Times New Roman" pitchFamily="18" charset="0"/>
              </a:rPr>
              <a:t>H3</a:t>
            </a:r>
            <a:endParaRPr kumimoji="0" lang="en-US" sz="1200" b="0" i="0" u="none" strike="noStrike" cap="none" normalizeH="0" baseline="0" dirty="0" smtClean="0">
              <a:ln>
                <a:noFill/>
              </a:ln>
              <a:solidFill>
                <a:schemeClr val="tx1"/>
              </a:solidFill>
              <a:effectLst/>
              <a:latin typeface="Times New Roman" pitchFamily="18" charset="0"/>
            </a:endParaRPr>
          </a:p>
        </p:txBody>
      </p:sp>
      <p:sp>
        <p:nvSpPr>
          <p:cNvPr id="12" name="Rectangle 11"/>
          <p:cNvSpPr/>
          <p:nvPr/>
        </p:nvSpPr>
        <p:spPr bwMode="auto">
          <a:xfrm>
            <a:off x="3352800" y="4572000"/>
            <a:ext cx="381000" cy="2286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dirty="0" smtClean="0">
                <a:latin typeface="Times New Roman" pitchFamily="18" charset="0"/>
              </a:rPr>
              <a:t>H2</a:t>
            </a:r>
            <a:endParaRPr kumimoji="0" lang="en-US" sz="1200" b="0" i="0" u="none" strike="noStrike" cap="none" normalizeH="0" baseline="0" dirty="0" smtClean="0">
              <a:ln>
                <a:noFill/>
              </a:ln>
              <a:solidFill>
                <a:schemeClr val="tx1"/>
              </a:solidFill>
              <a:effectLst/>
              <a:latin typeface="Times New Roman" pitchFamily="18" charset="0"/>
            </a:endParaRPr>
          </a:p>
        </p:txBody>
      </p:sp>
      <p:sp>
        <p:nvSpPr>
          <p:cNvPr id="13" name="Rectangle 12"/>
          <p:cNvSpPr/>
          <p:nvPr/>
        </p:nvSpPr>
        <p:spPr bwMode="auto">
          <a:xfrm>
            <a:off x="6858000" y="2514600"/>
            <a:ext cx="381000" cy="2286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dirty="0">
                <a:latin typeface="Times New Roman" pitchFamily="18" charset="0"/>
              </a:rPr>
              <a:t>H</a:t>
            </a:r>
            <a:r>
              <a:rPr kumimoji="0" lang="en-US" sz="1200" b="0" i="0" u="none" strike="noStrike" cap="none" normalizeH="0" baseline="0" dirty="0" smtClean="0">
                <a:ln>
                  <a:noFill/>
                </a:ln>
                <a:solidFill>
                  <a:schemeClr val="tx1"/>
                </a:solidFill>
                <a:effectLst/>
                <a:latin typeface="Times New Roman" pitchFamily="18" charset="0"/>
              </a:rPr>
              <a:t>6</a:t>
            </a:r>
          </a:p>
        </p:txBody>
      </p:sp>
      <p:sp>
        <p:nvSpPr>
          <p:cNvPr id="14" name="Rectangle 13"/>
          <p:cNvSpPr/>
          <p:nvPr/>
        </p:nvSpPr>
        <p:spPr bwMode="auto">
          <a:xfrm>
            <a:off x="7239000" y="3048000"/>
            <a:ext cx="381000" cy="2286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dirty="0" smtClean="0">
                <a:latin typeface="Times New Roman" pitchFamily="18" charset="0"/>
              </a:rPr>
              <a:t>H5</a:t>
            </a:r>
            <a:endParaRPr kumimoji="0" lang="en-US" sz="1200" b="0" i="0" u="none" strike="noStrike" cap="none" normalizeH="0" baseline="0" dirty="0" smtClean="0">
              <a:ln>
                <a:noFill/>
              </a:ln>
              <a:solidFill>
                <a:schemeClr val="tx1"/>
              </a:solidFill>
              <a:effectLst/>
              <a:latin typeface="Times New Roman" pitchFamily="18" charset="0"/>
            </a:endParaRPr>
          </a:p>
        </p:txBody>
      </p:sp>
      <p:sp>
        <p:nvSpPr>
          <p:cNvPr id="15" name="Rectangle 14"/>
          <p:cNvSpPr/>
          <p:nvPr/>
        </p:nvSpPr>
        <p:spPr bwMode="auto">
          <a:xfrm>
            <a:off x="7620000" y="3505200"/>
            <a:ext cx="381000" cy="2286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dirty="0" smtClean="0">
                <a:latin typeface="Times New Roman" pitchFamily="18" charset="0"/>
              </a:rPr>
              <a:t>H4</a:t>
            </a:r>
            <a:endParaRPr kumimoji="0" lang="en-US" sz="1200" b="0" i="0" u="none" strike="noStrike" cap="none" normalizeH="0" baseline="0" dirty="0" smtClean="0">
              <a:ln>
                <a:noFill/>
              </a:ln>
              <a:solidFill>
                <a:schemeClr val="tx1"/>
              </a:solidFill>
              <a:effectLst/>
              <a:latin typeface="Times New Roman" pitchFamily="18" charset="0"/>
            </a:endParaRPr>
          </a:p>
        </p:txBody>
      </p:sp>
      <p:sp>
        <p:nvSpPr>
          <p:cNvPr id="16" name="Rectangle 15"/>
          <p:cNvSpPr/>
          <p:nvPr/>
        </p:nvSpPr>
        <p:spPr bwMode="auto">
          <a:xfrm>
            <a:off x="8001000" y="4038600"/>
            <a:ext cx="381000" cy="2286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dirty="0" smtClean="0">
                <a:latin typeface="Times New Roman" pitchFamily="18" charset="0"/>
              </a:rPr>
              <a:t>H3</a:t>
            </a:r>
            <a:endParaRPr kumimoji="0" lang="en-US" sz="1200" b="0" i="0" u="none" strike="noStrike" cap="none" normalizeH="0" baseline="0" dirty="0" smtClean="0">
              <a:ln>
                <a:noFill/>
              </a:ln>
              <a:solidFill>
                <a:schemeClr val="tx1"/>
              </a:solidFill>
              <a:effectLst/>
              <a:latin typeface="Times New Roman" pitchFamily="18" charset="0"/>
            </a:endParaRPr>
          </a:p>
        </p:txBody>
      </p:sp>
      <p:sp>
        <p:nvSpPr>
          <p:cNvPr id="17" name="Rectangle 16"/>
          <p:cNvSpPr/>
          <p:nvPr/>
        </p:nvSpPr>
        <p:spPr bwMode="auto">
          <a:xfrm>
            <a:off x="8382000" y="4572000"/>
            <a:ext cx="381000" cy="228600"/>
          </a:xfrm>
          <a:prstGeom prst="rect">
            <a:avLst/>
          </a:prstGeom>
          <a:solidFill>
            <a:schemeClr val="accent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1200" dirty="0" smtClean="0">
                <a:latin typeface="Times New Roman" pitchFamily="18" charset="0"/>
              </a:rPr>
              <a:t>H2</a:t>
            </a:r>
            <a:endParaRPr kumimoji="0" lang="en-US" sz="1200" b="0" i="0" u="none" strike="noStrike" cap="none" normalizeH="0" baseline="0" dirty="0" smtClean="0">
              <a:ln>
                <a:noFill/>
              </a:ln>
              <a:solidFill>
                <a:schemeClr val="tx1"/>
              </a:solidFill>
              <a:effectLst/>
              <a:latin typeface="Times New Roman"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239000" cy="441960"/>
          </a:xfrm>
        </p:spPr>
        <p:txBody>
          <a:bodyPr>
            <a:normAutofit fontScale="90000"/>
          </a:bodyPr>
          <a:lstStyle/>
          <a:p>
            <a:pPr algn="ctr"/>
            <a:r>
              <a:rPr lang="en-US" dirty="0" smtClean="0"/>
              <a:t>ORGANIZATION OF LAYERS</a:t>
            </a:r>
            <a:endParaRPr lang="en-US" dirty="0"/>
          </a:p>
        </p:txBody>
      </p:sp>
      <p:sp>
        <p:nvSpPr>
          <p:cNvPr id="3" name="Content Placeholder 2"/>
          <p:cNvSpPr>
            <a:spLocks noGrp="1"/>
          </p:cNvSpPr>
          <p:nvPr>
            <p:ph idx="1"/>
          </p:nvPr>
        </p:nvSpPr>
        <p:spPr>
          <a:xfrm>
            <a:off x="152400" y="533400"/>
            <a:ext cx="7772400" cy="6096000"/>
          </a:xfrm>
        </p:spPr>
        <p:txBody>
          <a:bodyPr>
            <a:normAutofit/>
          </a:bodyPr>
          <a:lstStyle/>
          <a:p>
            <a:r>
              <a:rPr lang="en-US" sz="2000" dirty="0" smtClean="0"/>
              <a:t>Layers 1,2 and 3 –physical, data link and network- are the network support layers which deals with the physical aspects of moving data from one device to another.</a:t>
            </a:r>
          </a:p>
          <a:p>
            <a:pPr lvl="1"/>
            <a:r>
              <a:rPr lang="en-US" sz="1700" dirty="0" smtClean="0"/>
              <a:t>Electrical specifications</a:t>
            </a:r>
          </a:p>
          <a:p>
            <a:pPr lvl="1"/>
            <a:r>
              <a:rPr lang="en-US" sz="1700" dirty="0" smtClean="0"/>
              <a:t>Physical connections</a:t>
            </a:r>
          </a:p>
          <a:p>
            <a:pPr lvl="1"/>
            <a:r>
              <a:rPr lang="en-US" sz="1700" dirty="0" smtClean="0"/>
              <a:t>Physical addressing</a:t>
            </a:r>
          </a:p>
          <a:p>
            <a:pPr lvl="1"/>
            <a:r>
              <a:rPr lang="en-US" sz="1700" dirty="0" smtClean="0"/>
              <a:t>Transport timing</a:t>
            </a:r>
          </a:p>
          <a:p>
            <a:pPr lvl="0">
              <a:buClr>
                <a:srgbClr val="B13F9A"/>
              </a:buClr>
            </a:pPr>
            <a:r>
              <a:rPr lang="en-US" sz="2000" dirty="0" smtClean="0">
                <a:solidFill>
                  <a:prstClr val="black"/>
                </a:solidFill>
              </a:rPr>
              <a:t>Layers 5,6,and 7 – Session, Presentation and Application are user support layers.</a:t>
            </a:r>
          </a:p>
          <a:p>
            <a:pPr lvl="0">
              <a:buClr>
                <a:srgbClr val="B13F9A"/>
              </a:buClr>
            </a:pPr>
            <a:r>
              <a:rPr lang="en-US" sz="2000" dirty="0" smtClean="0">
                <a:solidFill>
                  <a:prstClr val="black"/>
                </a:solidFill>
              </a:rPr>
              <a:t>They allow interoperability among unrelated software systems.</a:t>
            </a:r>
          </a:p>
          <a:p>
            <a:pPr lvl="0">
              <a:buClr>
                <a:srgbClr val="B13F9A"/>
              </a:buClr>
            </a:pPr>
            <a:r>
              <a:rPr lang="en-US" sz="2000" dirty="0" smtClean="0">
                <a:solidFill>
                  <a:prstClr val="black"/>
                </a:solidFill>
              </a:rPr>
              <a:t>Layer 4, transport layer ensures end to end reliable data transmission.</a:t>
            </a:r>
          </a:p>
          <a:p>
            <a:pPr lvl="0">
              <a:buClr>
                <a:srgbClr val="B13F9A"/>
              </a:buClr>
            </a:pPr>
            <a:r>
              <a:rPr lang="en-US" sz="2000" dirty="0" smtClean="0">
                <a:solidFill>
                  <a:prstClr val="black"/>
                </a:solidFill>
              </a:rPr>
              <a:t>Layer 2 ensures reliable transmission on the link.</a:t>
            </a:r>
          </a:p>
          <a:p>
            <a:pPr lvl="0">
              <a:buClr>
                <a:srgbClr val="B13F9A"/>
              </a:buClr>
            </a:pPr>
            <a:r>
              <a:rPr lang="en-US" sz="2000" dirty="0" smtClean="0">
                <a:solidFill>
                  <a:prstClr val="black"/>
                </a:solidFill>
              </a:rPr>
              <a:t>The upper OSI layers are always implemented in software.</a:t>
            </a:r>
          </a:p>
          <a:p>
            <a:pPr lvl="0">
              <a:buClr>
                <a:srgbClr val="B13F9A"/>
              </a:buClr>
            </a:pPr>
            <a:r>
              <a:rPr lang="en-US" sz="2000" dirty="0" smtClean="0">
                <a:solidFill>
                  <a:prstClr val="black"/>
                </a:solidFill>
              </a:rPr>
              <a:t>Lower layers are a combinations of hardware and software.</a:t>
            </a:r>
          </a:p>
          <a:p>
            <a:pPr lvl="0">
              <a:buClr>
                <a:srgbClr val="B13F9A"/>
              </a:buClr>
            </a:pPr>
            <a:r>
              <a:rPr lang="en-US" sz="2000" dirty="0" smtClean="0">
                <a:solidFill>
                  <a:prstClr val="black"/>
                </a:solidFill>
              </a:rPr>
              <a:t>Physical layer is mostly a hardware.</a:t>
            </a:r>
          </a:p>
          <a:p>
            <a:pPr lvl="0">
              <a:buClr>
                <a:srgbClr val="B13F9A"/>
              </a:buClr>
              <a:buNone/>
            </a:pPr>
            <a:endParaRPr lang="en-US" sz="2000" dirty="0" smtClean="0">
              <a:solidFill>
                <a:prstClr val="black"/>
              </a:solidFill>
            </a:endParaRPr>
          </a:p>
          <a:p>
            <a:pPr lvl="1"/>
            <a:endParaRPr lang="en-US" sz="17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239000" cy="441960"/>
          </a:xfrm>
        </p:spPr>
        <p:txBody>
          <a:bodyPr>
            <a:normAutofit fontScale="90000"/>
          </a:bodyPr>
          <a:lstStyle/>
          <a:p>
            <a:pPr algn="ctr"/>
            <a:r>
              <a:rPr lang="en-US" dirty="0" smtClean="0"/>
              <a:t>OSI Model Layers</a:t>
            </a:r>
            <a:endParaRPr lang="en-US" dirty="0"/>
          </a:p>
        </p:txBody>
      </p:sp>
      <p:sp>
        <p:nvSpPr>
          <p:cNvPr id="3" name="Content Placeholder 2"/>
          <p:cNvSpPr>
            <a:spLocks noGrp="1"/>
          </p:cNvSpPr>
          <p:nvPr>
            <p:ph idx="1"/>
          </p:nvPr>
        </p:nvSpPr>
        <p:spPr>
          <a:xfrm>
            <a:off x="228600" y="609600"/>
            <a:ext cx="7696200" cy="5943600"/>
          </a:xfrm>
        </p:spPr>
        <p:txBody>
          <a:bodyPr>
            <a:normAutofit fontScale="92500" lnSpcReduction="20000"/>
          </a:bodyPr>
          <a:lstStyle/>
          <a:p>
            <a:r>
              <a:rPr lang="en-US" sz="2400" dirty="0" smtClean="0"/>
              <a:t>The process starts  out at layer 7 and then moves from layer to layer in a descending sequential order.</a:t>
            </a:r>
          </a:p>
          <a:p>
            <a:r>
              <a:rPr lang="en-US" sz="2400" dirty="0" smtClean="0"/>
              <a:t>At each layer (except 7 and 1), a header is added to the data unit.</a:t>
            </a:r>
          </a:p>
          <a:p>
            <a:r>
              <a:rPr lang="en-US" sz="2400" dirty="0" smtClean="0"/>
              <a:t>At layer 2, trailer is added.</a:t>
            </a:r>
          </a:p>
          <a:p>
            <a:r>
              <a:rPr lang="en-US" sz="2400" dirty="0" smtClean="0"/>
              <a:t>When the formatted data passes through the physical layer (layer 1), it is changed into an electromagnetic signal and transported along the physical link.</a:t>
            </a:r>
          </a:p>
          <a:p>
            <a:r>
              <a:rPr lang="en-US" sz="2400" dirty="0" smtClean="0"/>
              <a:t>Upon reaching its destination, the signal passes into layer 1 and is transformed back into bits. </a:t>
            </a:r>
          </a:p>
          <a:p>
            <a:r>
              <a:rPr lang="en-US" sz="2400" dirty="0" smtClean="0"/>
              <a:t>The data units then move back up through the OSI layers.</a:t>
            </a:r>
          </a:p>
          <a:p>
            <a:r>
              <a:rPr lang="en-US" sz="2400" dirty="0" smtClean="0"/>
              <a:t>As each block of data reaches to next higher layer, the headers and trailers attached to it at the corresponding sending layers are removed and applications appropriate to the layer taken.</a:t>
            </a:r>
          </a:p>
          <a:p>
            <a:r>
              <a:rPr lang="en-US" sz="2400" dirty="0" smtClean="0"/>
              <a:t>At last  it reaches layer 7, the message is again in a form appropriate to the application and is made available to the recipient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1993</TotalTime>
  <Words>1962</Words>
  <Application>Microsoft Office PowerPoint</Application>
  <PresentationFormat>On-screen Show (4:3)</PresentationFormat>
  <Paragraphs>201</Paragraphs>
  <Slides>30</Slides>
  <Notes>1</Notes>
  <HiddenSlides>0</HiddenSlides>
  <MMClips>0</MMClips>
  <ScaleCrop>false</ScaleCrop>
  <HeadingPairs>
    <vt:vector size="4" baseType="variant">
      <vt:variant>
        <vt:lpstr>Theme</vt:lpstr>
      </vt:variant>
      <vt:variant>
        <vt:i4>2</vt:i4>
      </vt:variant>
      <vt:variant>
        <vt:lpstr>Slide Titles</vt:lpstr>
      </vt:variant>
      <vt:variant>
        <vt:i4>30</vt:i4>
      </vt:variant>
    </vt:vector>
  </HeadingPairs>
  <TitlesOfParts>
    <vt:vector size="32" baseType="lpstr">
      <vt:lpstr>Opulent</vt:lpstr>
      <vt:lpstr>Office Theme</vt:lpstr>
      <vt:lpstr>OSI MODEL</vt:lpstr>
      <vt:lpstr>OSI MODEL</vt:lpstr>
      <vt:lpstr>7 Layers</vt:lpstr>
      <vt:lpstr>Slide 4</vt:lpstr>
      <vt:lpstr>Slide 5</vt:lpstr>
      <vt:lpstr>Peer to peer process</vt:lpstr>
      <vt:lpstr>Slide 7</vt:lpstr>
      <vt:lpstr>ORGANIZATION OF LAYERS</vt:lpstr>
      <vt:lpstr>OSI Model Layers</vt:lpstr>
      <vt:lpstr>PHYSICAL LAYER</vt:lpstr>
      <vt:lpstr>PHYSICAL LAYER</vt:lpstr>
      <vt:lpstr>DATA LINK LAYER</vt:lpstr>
      <vt:lpstr>DATA LINK LAYER</vt:lpstr>
      <vt:lpstr>DATA LINK LAYER</vt:lpstr>
      <vt:lpstr>NETWORK LAYER</vt:lpstr>
      <vt:lpstr>NETWORK LAYER</vt:lpstr>
      <vt:lpstr>NETWORK LAYER</vt:lpstr>
      <vt:lpstr>NETWORK  LAYEr</vt:lpstr>
      <vt:lpstr>NETWORK LAYER</vt:lpstr>
      <vt:lpstr>TRANSPORT LAYER</vt:lpstr>
      <vt:lpstr>TRANSPORT LAYER example</vt:lpstr>
      <vt:lpstr>TRANSPORT  LAYEr</vt:lpstr>
      <vt:lpstr>TRANSPORT LAYER</vt:lpstr>
      <vt:lpstr>TRANSPORT LAYER</vt:lpstr>
      <vt:lpstr>session layer</vt:lpstr>
      <vt:lpstr>SESSION LAYER</vt:lpstr>
      <vt:lpstr>PRESENTATION LAYER</vt:lpstr>
      <vt:lpstr>Presentation layer</vt:lpstr>
      <vt:lpstr>Presentation layer</vt:lpstr>
      <vt:lpstr>Application layer</vt:lpstr>
    </vt:vector>
  </TitlesOfParts>
  <Company>L3AZ058</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 ATTRIBUTES</dc:title>
  <dc:creator>L3AZ058</dc:creator>
  <cp:lastModifiedBy>L3AZ058</cp:lastModifiedBy>
  <cp:revision>20</cp:revision>
  <dcterms:created xsi:type="dcterms:W3CDTF">2009-07-23T06:08:18Z</dcterms:created>
  <dcterms:modified xsi:type="dcterms:W3CDTF">2009-07-30T06:44:41Z</dcterms:modified>
</cp:coreProperties>
</file>