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71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83" r:id="rId18"/>
    <p:sldId id="284" r:id="rId19"/>
    <p:sldId id="273" r:id="rId20"/>
    <p:sldId id="275" r:id="rId21"/>
    <p:sldId id="276" r:id="rId22"/>
    <p:sldId id="277" r:id="rId23"/>
    <p:sldId id="282" r:id="rId24"/>
    <p:sldId id="279" r:id="rId25"/>
    <p:sldId id="285" r:id="rId26"/>
    <p:sldId id="286" r:id="rId27"/>
    <p:sldId id="287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9/30/2009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9/30/2009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9/30/2009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458200" cy="4873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Error Detection &amp; Correction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762000"/>
            <a:ext cx="8458200" cy="58674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Data can be corrupted during transmission.</a:t>
            </a:r>
          </a:p>
          <a:p>
            <a:r>
              <a:rPr lang="en-US" sz="2400" dirty="0" smtClean="0"/>
              <a:t>For reliable transmission, errors must be detected and corrected.</a:t>
            </a:r>
          </a:p>
          <a:p>
            <a:r>
              <a:rPr lang="en-US" sz="2400" dirty="0" smtClean="0"/>
              <a:t>Error detection and correction can be implemented at the data link layer or at the transport layer of the OSI model.</a:t>
            </a:r>
          </a:p>
          <a:p>
            <a:r>
              <a:rPr lang="en-US" sz="2400" dirty="0" smtClean="0"/>
              <a:t>There are two types of errors:</a:t>
            </a:r>
          </a:p>
          <a:p>
            <a:pPr lvl="1"/>
            <a:r>
              <a:rPr lang="en-US" sz="2000" dirty="0" smtClean="0"/>
              <a:t>Single bit error</a:t>
            </a:r>
          </a:p>
          <a:p>
            <a:pPr lvl="1"/>
            <a:r>
              <a:rPr lang="en-US" sz="2000" dirty="0" smtClean="0"/>
              <a:t>Burst error</a:t>
            </a:r>
          </a:p>
          <a:p>
            <a:pPr lvl="1">
              <a:buNone/>
            </a:pPr>
            <a:endParaRPr lang="en-US" sz="2000" dirty="0" smtClean="0"/>
          </a:p>
          <a:p>
            <a:pPr lvl="1">
              <a:buNone/>
            </a:pPr>
            <a:endParaRPr lang="en-US" sz="20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Detection Methods</a:t>
            </a:r>
            <a:endParaRPr lang="en-US" dirty="0"/>
          </a:p>
        </p:txBody>
      </p:sp>
      <p:pic>
        <p:nvPicPr>
          <p:cNvPr id="4" name="Picture 2"/>
          <p:cNvPicPr>
            <a:picLocks noGrp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981200"/>
            <a:ext cx="8382000" cy="28193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Vertical Redundancy Check(VRC)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382000" cy="5715000"/>
          </a:xfrm>
        </p:spPr>
        <p:txBody>
          <a:bodyPr/>
          <a:lstStyle/>
          <a:p>
            <a:r>
              <a:rPr lang="en-US" dirty="0" smtClean="0"/>
              <a:t>It is least expensive method of error detection and often called, parity check.</a:t>
            </a:r>
          </a:p>
          <a:p>
            <a:r>
              <a:rPr lang="en-US" dirty="0" smtClean="0"/>
              <a:t>In this technique, a redundant bit, called a parity bit, is appended to every data unit so that the total number of 1s in the unit becomes even.</a:t>
            </a:r>
          </a:p>
          <a:p>
            <a:r>
              <a:rPr lang="en-US" dirty="0" smtClean="0"/>
              <a:t>For example,</a:t>
            </a:r>
          </a:p>
          <a:p>
            <a:pPr>
              <a:buNone/>
            </a:pPr>
            <a:r>
              <a:rPr lang="en-US" dirty="0" smtClean="0"/>
              <a:t>		1100001 </a:t>
            </a:r>
            <a:r>
              <a:rPr lang="en-US" dirty="0" smtClean="0">
                <a:sym typeface="Wingdings" pitchFamily="2" charset="2"/>
              </a:rPr>
              <a:t> 1100001 </a:t>
            </a:r>
            <a:r>
              <a:rPr lang="en-US" u="sng" dirty="0" smtClean="0">
                <a:sym typeface="Wingdings" pitchFamily="2" charset="2"/>
              </a:rPr>
              <a:t>1</a:t>
            </a:r>
          </a:p>
          <a:p>
            <a:pPr>
              <a:buNone/>
            </a:pPr>
            <a:r>
              <a:rPr lang="en-US" dirty="0" smtClean="0">
                <a:sym typeface="Wingdings" pitchFamily="2" charset="2"/>
              </a:rPr>
              <a:t>		1101010   1101010 </a:t>
            </a:r>
            <a:r>
              <a:rPr lang="en-US" u="sng" dirty="0" smtClean="0">
                <a:sym typeface="Wingdings" pitchFamily="2" charset="2"/>
              </a:rPr>
              <a:t>0</a:t>
            </a:r>
            <a:endParaRPr lang="en-US" u="sng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Even Parity VRC Concept</a:t>
            </a:r>
            <a:endParaRPr lang="en-US" dirty="0"/>
          </a:p>
        </p:txBody>
      </p:sp>
      <p:pic>
        <p:nvPicPr>
          <p:cNvPr id="4" name="Picture 2"/>
          <p:cNvPicPr>
            <a:picLocks noGrp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301680"/>
            <a:ext cx="8382000" cy="49404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VRC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382000" cy="5715000"/>
          </a:xfrm>
        </p:spPr>
        <p:txBody>
          <a:bodyPr/>
          <a:lstStyle/>
          <a:p>
            <a:r>
              <a:rPr lang="en-US" dirty="0" smtClean="0"/>
              <a:t>Performance</a:t>
            </a:r>
          </a:p>
          <a:p>
            <a:pPr lvl="1"/>
            <a:r>
              <a:rPr lang="en-US" dirty="0" smtClean="0"/>
              <a:t>VRC can detect all single bit error.</a:t>
            </a:r>
          </a:p>
          <a:p>
            <a:pPr lvl="1"/>
            <a:r>
              <a:rPr lang="en-US" dirty="0" smtClean="0"/>
              <a:t>It can also detect burst errors as long as the total number of bits changed is odd.</a:t>
            </a:r>
          </a:p>
          <a:p>
            <a:pPr lvl="2"/>
            <a:r>
              <a:rPr lang="en-US" dirty="0" smtClean="0"/>
              <a:t>For example,  100011101</a:t>
            </a:r>
            <a:r>
              <a:rPr lang="en-US" u="sng" dirty="0" smtClean="0"/>
              <a:t>1</a:t>
            </a:r>
          </a:p>
          <a:p>
            <a:pPr lvl="2"/>
            <a:r>
              <a:rPr lang="en-US" dirty="0" smtClean="0"/>
              <a:t>If any three bits get changed then the resulting parity will be odd and error will be detected.</a:t>
            </a:r>
          </a:p>
          <a:p>
            <a:pPr lvl="2"/>
            <a:r>
              <a:rPr lang="en-US" dirty="0" smtClean="0"/>
              <a:t>If two bits get changed then, the resulting parity will be even and error will not be detected.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Longitudinal redundancy check (LRC)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382000" cy="5715000"/>
          </a:xfrm>
        </p:spPr>
        <p:txBody>
          <a:bodyPr/>
          <a:lstStyle/>
          <a:p>
            <a:r>
              <a:rPr lang="en-US" dirty="0" smtClean="0"/>
              <a:t>In LRC, a block of bits is divided into rows and a redundant row of bits is added to the whole block.</a:t>
            </a:r>
          </a:p>
          <a:p>
            <a:r>
              <a:rPr lang="en-US" dirty="0" smtClean="0"/>
              <a:t>Instead of sending 32 bits , it organize them in a table made of four rows and eight columns.</a:t>
            </a:r>
          </a:p>
          <a:p>
            <a:r>
              <a:rPr lang="en-US" dirty="0" smtClean="0"/>
              <a:t>Then calculate the parity bit for each column and create a new row of eight bits, which are the parity bits for the whole block.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LRC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228600" y="990600"/>
          <a:ext cx="85344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34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11100111</a:t>
                      </a:r>
                      <a:r>
                        <a:rPr lang="en-US" baseline="0" dirty="0" smtClean="0"/>
                        <a:t>         11011101            00111001            10101001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7467600" y="2057400"/>
          <a:ext cx="1295400" cy="129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</a:tblGrid>
              <a:tr h="1295400">
                <a:tc>
                  <a:txBody>
                    <a:bodyPr/>
                    <a:lstStyle/>
                    <a:p>
                      <a:r>
                        <a:rPr lang="en-US" dirty="0" smtClean="0"/>
                        <a:t>11100111</a:t>
                      </a:r>
                    </a:p>
                    <a:p>
                      <a:r>
                        <a:rPr lang="en-US" dirty="0" smtClean="0"/>
                        <a:t>11011101</a:t>
                      </a:r>
                    </a:p>
                    <a:p>
                      <a:r>
                        <a:rPr lang="en-US" dirty="0" smtClean="0"/>
                        <a:t>00111001</a:t>
                      </a:r>
                    </a:p>
                    <a:p>
                      <a:r>
                        <a:rPr lang="en-US" dirty="0" smtClean="0"/>
                        <a:t>10101001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9" name="Straight Connector 8"/>
          <p:cNvCxnSpPr/>
          <p:nvPr/>
        </p:nvCxnSpPr>
        <p:spPr>
          <a:xfrm rot="5400000">
            <a:off x="457200" y="1752600"/>
            <a:ext cx="762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838200" y="2133600"/>
            <a:ext cx="65532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1638300" y="1866900"/>
            <a:ext cx="990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133600" y="2362200"/>
            <a:ext cx="53340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3276600" y="2057400"/>
            <a:ext cx="1371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3962400" y="2743200"/>
            <a:ext cx="3505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4876800" y="2209800"/>
            <a:ext cx="1676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5715000" y="3048000"/>
            <a:ext cx="1752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953000" y="35052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LRC</a:t>
            </a:r>
            <a:endParaRPr lang="en-US" dirty="0"/>
          </a:p>
        </p:txBody>
      </p:sp>
      <p:cxnSp>
        <p:nvCxnSpPr>
          <p:cNvPr id="27" name="Straight Arrow Connector 26"/>
          <p:cNvCxnSpPr>
            <a:stCxn id="25" idx="3"/>
          </p:cNvCxnSpPr>
          <p:nvPr/>
        </p:nvCxnSpPr>
        <p:spPr>
          <a:xfrm flipV="1">
            <a:off x="7162800" y="3581400"/>
            <a:ext cx="381000" cy="1084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7467600" y="34290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10101010</a:t>
            </a:r>
            <a:endParaRPr lang="en-US" dirty="0"/>
          </a:p>
        </p:txBody>
      </p:sp>
      <p:graphicFrame>
        <p:nvGraphicFramePr>
          <p:cNvPr id="31" name="Table 30"/>
          <p:cNvGraphicFramePr>
            <a:graphicFrameLocks noGrp="1"/>
          </p:cNvGraphicFramePr>
          <p:nvPr/>
        </p:nvGraphicFramePr>
        <p:xfrm>
          <a:off x="533400" y="5334000"/>
          <a:ext cx="7848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8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1110011        11011101     00111001       10101001        </a:t>
                      </a:r>
                      <a:r>
                        <a:rPr lang="en-US" u="sng" dirty="0" smtClean="0"/>
                        <a:t>10101010</a:t>
                      </a:r>
                      <a:endParaRPr lang="en-US" u="sng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33" name="Straight Arrow Connector 32"/>
          <p:cNvCxnSpPr/>
          <p:nvPr/>
        </p:nvCxnSpPr>
        <p:spPr>
          <a:xfrm rot="10800000">
            <a:off x="228600" y="54864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914400" y="6019800"/>
            <a:ext cx="5257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Original Data plus LRC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LRC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990600"/>
            <a:ext cx="8534400" cy="5562600"/>
          </a:xfrm>
        </p:spPr>
        <p:txBody>
          <a:bodyPr/>
          <a:lstStyle/>
          <a:p>
            <a:r>
              <a:rPr lang="en-US" dirty="0" smtClean="0"/>
              <a:t>Performance</a:t>
            </a:r>
          </a:p>
          <a:p>
            <a:pPr lvl="1"/>
            <a:r>
              <a:rPr lang="en-US" dirty="0" smtClean="0"/>
              <a:t>LRC increases the likelihood of detecting burst errors.</a:t>
            </a:r>
          </a:p>
          <a:p>
            <a:pPr lvl="1"/>
            <a:r>
              <a:rPr lang="en-US" dirty="0" smtClean="0"/>
              <a:t>If two bit pattern of errors are damaged and two bits exactly in the same positions in another data unit are also damaged, the LRC checker will not detect error.</a:t>
            </a:r>
          </a:p>
          <a:p>
            <a:pPr lvl="1"/>
            <a:r>
              <a:rPr lang="en-US" dirty="0" smtClean="0"/>
              <a:t>For example,</a:t>
            </a:r>
          </a:p>
          <a:p>
            <a:pPr lvl="2"/>
            <a:r>
              <a:rPr lang="en-US" dirty="0" smtClean="0"/>
              <a:t>11110000 and 11000011</a:t>
            </a:r>
          </a:p>
          <a:p>
            <a:pPr lvl="2"/>
            <a:r>
              <a:rPr lang="en-US" dirty="0" smtClean="0"/>
              <a:t>If the first and last bit in each of them are changed, making the data units read 01110001 and 01000010, the errors can not be detected by LRC.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3820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Error Correction</a:t>
            </a:r>
            <a:endParaRPr lang="en-US" dirty="0"/>
          </a:p>
        </p:txBody>
      </p:sp>
      <p:pic>
        <p:nvPicPr>
          <p:cNvPr id="4" name="Picture 2"/>
          <p:cNvPicPr>
            <a:picLocks noGrp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8600" y="1687962"/>
            <a:ext cx="8534400" cy="3112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Redundancy Bits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990600"/>
          <a:ext cx="8534400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4800"/>
                <a:gridCol w="2844800"/>
                <a:gridCol w="284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</a:t>
                      </a:r>
                      <a:r>
                        <a:rPr lang="en-US" baseline="0" dirty="0" smtClean="0"/>
                        <a:t> Data Bits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Redundancy Bits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r>
                        <a:rPr lang="en-US" baseline="0" dirty="0" smtClean="0"/>
                        <a:t> Bits (</a:t>
                      </a:r>
                      <a:r>
                        <a:rPr lang="en-US" baseline="0" dirty="0" err="1" smtClean="0"/>
                        <a:t>m+r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820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Hamming Code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990600"/>
            <a:ext cx="8534400" cy="5562600"/>
          </a:xfrm>
        </p:spPr>
        <p:txBody>
          <a:bodyPr/>
          <a:lstStyle/>
          <a:p>
            <a:r>
              <a:rPr lang="en-US" dirty="0" smtClean="0"/>
              <a:t>Hamming code can be applied to data units of any length and uses relationships between data and redundancy bits 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Redundancy Bits:</a:t>
            </a:r>
          </a:p>
          <a:p>
            <a:pPr lvl="1"/>
            <a:r>
              <a:rPr lang="en-US" dirty="0" smtClean="0"/>
              <a:t>R1: bits 1,3,5,7,9,11</a:t>
            </a:r>
          </a:p>
          <a:p>
            <a:pPr lvl="1"/>
            <a:r>
              <a:rPr lang="en-US" dirty="0" smtClean="0"/>
              <a:t>R2 : bits 2,3,6,7,10,11</a:t>
            </a:r>
          </a:p>
          <a:p>
            <a:pPr lvl="1"/>
            <a:r>
              <a:rPr lang="en-US" dirty="0" smtClean="0"/>
              <a:t>R3: bits 4,5,6,7</a:t>
            </a:r>
          </a:p>
          <a:p>
            <a:pPr lvl="1"/>
            <a:r>
              <a:rPr lang="en-US" dirty="0" smtClean="0"/>
              <a:t>R8: bits: 8,9,10,11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4" name="Picture 2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6263" y="2590800"/>
            <a:ext cx="8118475" cy="154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4873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Single bit error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305800" cy="5867400"/>
          </a:xfrm>
        </p:spPr>
        <p:txBody>
          <a:bodyPr/>
          <a:lstStyle/>
          <a:p>
            <a:r>
              <a:rPr lang="en-US" dirty="0" smtClean="0"/>
              <a:t>The single bit error means only one bit get changed of the data unit from 0 to 1 or 1 to 0.</a:t>
            </a:r>
          </a:p>
          <a:p>
            <a:r>
              <a:rPr lang="en-US" dirty="0" smtClean="0"/>
              <a:t>A single bit error can happen if we are sending a data using parallel transmission.</a:t>
            </a:r>
          </a:p>
          <a:p>
            <a:r>
              <a:rPr lang="en-US" dirty="0" smtClean="0"/>
              <a:t>For example, if eight wires are used to send all of the eight bits of a byte at the same time and one of the wire is noisy, one bit can be corrupted in each byte.</a:t>
            </a:r>
          </a:p>
          <a:p>
            <a:r>
              <a:rPr lang="en-US" dirty="0" smtClean="0"/>
              <a:t>In serial transmission, the chances for a single bit error to occur are very less.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Hamming Code</a:t>
            </a:r>
            <a:endParaRPr lang="en-US" dirty="0"/>
          </a:p>
        </p:txBody>
      </p:sp>
      <p:pic>
        <p:nvPicPr>
          <p:cNvPr id="4" name="Picture 2"/>
          <p:cNvPicPr>
            <a:picLocks noGrp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25393" y="990600"/>
            <a:ext cx="7940813" cy="556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Hamming Code</a:t>
            </a:r>
            <a:endParaRPr lang="en-US" dirty="0"/>
          </a:p>
        </p:txBody>
      </p:sp>
      <p:pic>
        <p:nvPicPr>
          <p:cNvPr id="4" name="Picture 2"/>
          <p:cNvPicPr>
            <a:picLocks noGrp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801" y="990600"/>
            <a:ext cx="8458200" cy="556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Hamming Code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990600"/>
            <a:ext cx="8534400" cy="5562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2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1" y="1143000"/>
            <a:ext cx="8001000" cy="51863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3052763"/>
            <a:ext cx="8262938" cy="1565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103563" y="955675"/>
            <a:ext cx="2890837" cy="588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3200" b="1">
                <a:solidFill>
                  <a:srgbClr val="063DE8"/>
                </a:solidFill>
              </a:rPr>
              <a:t>Single-bit error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55563" y="69850"/>
            <a:ext cx="1149350" cy="346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1600"/>
              <a:t>Figure 9-21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131763" y="6394450"/>
            <a:ext cx="1787525" cy="346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1600" i="1"/>
              <a:t>WCB/McGraw-Hill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5237163" y="6350000"/>
            <a:ext cx="3719512" cy="406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 i="1">
                <a:latin typeface="Symbol" pitchFamily="18" charset="2"/>
              </a:rPr>
              <a:t></a:t>
            </a:r>
            <a:r>
              <a:rPr lang="en-US" sz="2000" i="1"/>
              <a:t> </a:t>
            </a:r>
            <a:r>
              <a:rPr lang="en-US" sz="1600" i="1"/>
              <a:t>The McGraw-Hill Companies, Inc., 1998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Hamming Code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990600"/>
            <a:ext cx="8534400" cy="5562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2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016000"/>
            <a:ext cx="7613650" cy="530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Ethernet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458200" cy="5943600"/>
          </a:xfrm>
        </p:spPr>
        <p:txBody>
          <a:bodyPr/>
          <a:lstStyle/>
          <a:p>
            <a:r>
              <a:rPr lang="en-US" dirty="0" smtClean="0"/>
              <a:t>Ethernet is IEEE 802.3 standards.</a:t>
            </a:r>
          </a:p>
          <a:p>
            <a:endParaRPr lang="en-US" dirty="0"/>
          </a:p>
        </p:txBody>
      </p:sp>
      <p:pic>
        <p:nvPicPr>
          <p:cNvPr id="4" name="Picture 2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8338" y="1257300"/>
            <a:ext cx="7529512" cy="5067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Ethernet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609600"/>
          <a:ext cx="8534400" cy="347980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1676400"/>
                <a:gridCol w="2057400"/>
                <a:gridCol w="3124200"/>
                <a:gridCol w="1676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IEEE 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Common</a:t>
                      </a:r>
                      <a:r>
                        <a:rPr lang="en-US" baseline="0" dirty="0" smtClean="0"/>
                        <a:t> 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Physical Technology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Bandwidth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802.3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10base</a:t>
                      </a:r>
                      <a:r>
                        <a:rPr lang="en-US" baseline="0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Thin coaxial cable in a bus topology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 Mbps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802.3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10Base5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Thick coaxial cable</a:t>
                      </a:r>
                      <a:r>
                        <a:rPr lang="en-US" baseline="0" dirty="0" smtClean="0"/>
                        <a:t> for the backbone from each PC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10Mbps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802.3u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100BaseT for Fast</a:t>
                      </a:r>
                      <a:r>
                        <a:rPr lang="en-US" baseline="0" dirty="0" smtClean="0"/>
                        <a:t> Ethernet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Unshielded</a:t>
                      </a:r>
                      <a:r>
                        <a:rPr lang="en-US" baseline="0" dirty="0" smtClean="0"/>
                        <a:t> twisted pair in a star topology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</a:t>
                      </a:r>
                      <a:r>
                        <a:rPr lang="en-US" baseline="0" dirty="0" smtClean="0"/>
                        <a:t> Mbps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802.3z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Gigabit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Ethernet</a:t>
                      </a:r>
                      <a:r>
                        <a:rPr lang="en-US" baseline="0" dirty="0" smtClean="0"/>
                        <a:t> fiber optic for the backbone, coaxial cable for the taps to the hub, all in the star topology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1000Mbps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467600" cy="4873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CSMA/CD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85800"/>
            <a:ext cx="8610600" cy="5943600"/>
          </a:xfrm>
        </p:spPr>
        <p:txBody>
          <a:bodyPr/>
          <a:lstStyle/>
          <a:p>
            <a:r>
              <a:rPr lang="en-US" dirty="0" smtClean="0"/>
              <a:t>A LAN needs a mechanism to coordinate traffic, minimize the number of frames that are delivered successfully.</a:t>
            </a:r>
          </a:p>
          <a:p>
            <a:r>
              <a:rPr lang="en-US" dirty="0" smtClean="0"/>
              <a:t>The access mechanism used in an Ethernet is called carrier sense multiple access with collision detection (CSMA/CD).</a:t>
            </a:r>
            <a:endParaRPr lang="en-US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Single bit error</a:t>
            </a:r>
            <a:endParaRPr lang="en-US" dirty="0"/>
          </a:p>
        </p:txBody>
      </p:sp>
      <p:pic>
        <p:nvPicPr>
          <p:cNvPr id="4" name="Picture 2"/>
          <p:cNvPicPr>
            <a:picLocks noGrp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2438400"/>
            <a:ext cx="8382000" cy="2362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Burst error</a:t>
            </a:r>
            <a:endParaRPr lang="en-US" dirty="0"/>
          </a:p>
        </p:txBody>
      </p:sp>
      <p:pic>
        <p:nvPicPr>
          <p:cNvPr id="4" name="Picture 2"/>
          <p:cNvPicPr>
            <a:picLocks noGrp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2079962"/>
            <a:ext cx="8382000" cy="33838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Burst error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382000" cy="5715000"/>
          </a:xfrm>
        </p:spPr>
        <p:txBody>
          <a:bodyPr/>
          <a:lstStyle/>
          <a:p>
            <a:r>
              <a:rPr lang="en-US" dirty="0" smtClean="0"/>
              <a:t>A burst error means that two or more bits in the data unit have changed.</a:t>
            </a:r>
          </a:p>
          <a:p>
            <a:r>
              <a:rPr lang="en-US" dirty="0" smtClean="0"/>
              <a:t>Burst error most likely to happen in a serial transmission.</a:t>
            </a:r>
          </a:p>
          <a:p>
            <a:r>
              <a:rPr lang="en-US" dirty="0" smtClean="0"/>
              <a:t>The duration of noise is normally longer than the duration of a bit, which means that when noise affects data, it affects a set of bits.</a:t>
            </a:r>
          </a:p>
          <a:p>
            <a:r>
              <a:rPr lang="en-US" dirty="0" smtClean="0"/>
              <a:t>The number of bits affected depends on the data rate and duration of noise.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Multiple bit error</a:t>
            </a:r>
            <a:endParaRPr lang="en-US" dirty="0"/>
          </a:p>
        </p:txBody>
      </p:sp>
      <p:pic>
        <p:nvPicPr>
          <p:cNvPr id="4" name="Picture 2"/>
          <p:cNvPicPr>
            <a:picLocks noGrp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2362200"/>
            <a:ext cx="8382000" cy="242476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Error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382000" cy="5715000"/>
          </a:xfrm>
        </p:spPr>
        <p:txBody>
          <a:bodyPr/>
          <a:lstStyle/>
          <a:p>
            <a:r>
              <a:rPr lang="en-US" dirty="0" smtClean="0"/>
              <a:t>Method 1:</a:t>
            </a:r>
          </a:p>
          <a:p>
            <a:pPr lvl="1"/>
            <a:r>
              <a:rPr lang="en-US" dirty="0" smtClean="0"/>
              <a:t>The sender will send two set of data unit.</a:t>
            </a:r>
          </a:p>
          <a:p>
            <a:pPr lvl="1"/>
            <a:r>
              <a:rPr lang="en-US" dirty="0" smtClean="0"/>
              <a:t>The receiving device would then be able to do a bit-for-bit  comparison between the two versions of the data.</a:t>
            </a:r>
          </a:p>
          <a:p>
            <a:pPr lvl="1"/>
            <a:r>
              <a:rPr lang="en-US" dirty="0" smtClean="0"/>
              <a:t>Any </a:t>
            </a:r>
            <a:r>
              <a:rPr lang="en-US" dirty="0" err="1" smtClean="0"/>
              <a:t>discepancy</a:t>
            </a:r>
            <a:r>
              <a:rPr lang="en-US" dirty="0" smtClean="0"/>
              <a:t> would indicate an error, and an appropriate correction mechanism could be set in place.</a:t>
            </a:r>
          </a:p>
          <a:p>
            <a:pPr lvl="1"/>
            <a:r>
              <a:rPr lang="en-US" dirty="0" smtClean="0"/>
              <a:t>This method would be completely accurate, but it is very slow.</a:t>
            </a:r>
          </a:p>
          <a:p>
            <a:pPr lvl="1"/>
            <a:r>
              <a:rPr lang="en-US" dirty="0" smtClean="0"/>
              <a:t>The transmission time will be double and more extra time is added for comparison of every bits.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Error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382000" cy="5715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Method 2</a:t>
            </a:r>
          </a:p>
          <a:p>
            <a:pPr lvl="1"/>
            <a:r>
              <a:rPr lang="en-US" dirty="0" smtClean="0"/>
              <a:t>Instead of repeating the entire data stream, a shorter group of bits may be appended to the end of each data unit.</a:t>
            </a:r>
          </a:p>
          <a:p>
            <a:pPr lvl="1"/>
            <a:r>
              <a:rPr lang="en-US" dirty="0" smtClean="0"/>
              <a:t>This technique is called redundancy because the extra bits are redundant to the information.</a:t>
            </a:r>
          </a:p>
          <a:p>
            <a:pPr lvl="1"/>
            <a:r>
              <a:rPr lang="en-US" dirty="0" smtClean="0"/>
              <a:t>They are discarded as soon as the accuracy of the transmission has been determined.</a:t>
            </a:r>
          </a:p>
          <a:p>
            <a:pPr lvl="1"/>
            <a:r>
              <a:rPr lang="en-US" dirty="0" smtClean="0"/>
              <a:t>Once the data stream has generated, it passes through device that analyzes it and adds on an appropriate coded redundancy check. </a:t>
            </a:r>
          </a:p>
          <a:p>
            <a:pPr lvl="1"/>
            <a:r>
              <a:rPr lang="en-US" dirty="0" smtClean="0"/>
              <a:t>The data unit is now enlarged by several bits, travels over the link to the receiver.</a:t>
            </a:r>
          </a:p>
          <a:p>
            <a:pPr lvl="1"/>
            <a:r>
              <a:rPr lang="en-US" dirty="0" smtClean="0"/>
              <a:t>The receiver passes the checking criteria, the data portion of the data unit is accepted and the redundant bits are discarded.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Redundancy</a:t>
            </a:r>
            <a:endParaRPr lang="en-US" dirty="0"/>
          </a:p>
        </p:txBody>
      </p:sp>
      <p:pic>
        <p:nvPicPr>
          <p:cNvPr id="4" name="Picture 2"/>
          <p:cNvPicPr>
            <a:picLocks noGrp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177932"/>
            <a:ext cx="8382000" cy="518793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177</TotalTime>
  <Words>966</Words>
  <Application>Microsoft Office PowerPoint</Application>
  <PresentationFormat>On-screen Show (4:3)</PresentationFormat>
  <Paragraphs>142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Technic</vt:lpstr>
      <vt:lpstr>Error Detection &amp; Correction</vt:lpstr>
      <vt:lpstr>Single bit error</vt:lpstr>
      <vt:lpstr>Single bit error</vt:lpstr>
      <vt:lpstr>Burst error</vt:lpstr>
      <vt:lpstr>Burst error</vt:lpstr>
      <vt:lpstr>Multiple bit error</vt:lpstr>
      <vt:lpstr>Error Detection</vt:lpstr>
      <vt:lpstr>Error Detection</vt:lpstr>
      <vt:lpstr>Redundancy</vt:lpstr>
      <vt:lpstr>Detection Methods</vt:lpstr>
      <vt:lpstr>Vertical Redundancy Check(VRC)</vt:lpstr>
      <vt:lpstr>Even Parity VRC Concept</vt:lpstr>
      <vt:lpstr>VRC</vt:lpstr>
      <vt:lpstr>Longitudinal redundancy check (LRC)</vt:lpstr>
      <vt:lpstr>LRC</vt:lpstr>
      <vt:lpstr>LRC</vt:lpstr>
      <vt:lpstr>Error Correction</vt:lpstr>
      <vt:lpstr>Redundancy Bits</vt:lpstr>
      <vt:lpstr>Hamming Code</vt:lpstr>
      <vt:lpstr>Hamming Code</vt:lpstr>
      <vt:lpstr>Hamming Code</vt:lpstr>
      <vt:lpstr>Hamming Code</vt:lpstr>
      <vt:lpstr>Slide 23</vt:lpstr>
      <vt:lpstr>Hamming Code</vt:lpstr>
      <vt:lpstr>Ethernet</vt:lpstr>
      <vt:lpstr>Ethernet</vt:lpstr>
      <vt:lpstr>CSMA/CD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Error Detection &amp; Correction</dc:title>
  <dc:creator/>
  <cp:lastModifiedBy>parul</cp:lastModifiedBy>
  <cp:revision>22</cp:revision>
  <dcterms:created xsi:type="dcterms:W3CDTF">2006-08-16T00:00:00Z</dcterms:created>
  <dcterms:modified xsi:type="dcterms:W3CDTF">2009-09-30T19:21:53Z</dcterms:modified>
</cp:coreProperties>
</file>