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8"/>
  </p:notesMasterIdLst>
  <p:sldIdLst>
    <p:sldId id="276" r:id="rId2"/>
    <p:sldId id="277" r:id="rId3"/>
    <p:sldId id="278" r:id="rId4"/>
    <p:sldId id="279" r:id="rId5"/>
    <p:sldId id="280" r:id="rId6"/>
    <p:sldId id="281" r:id="rId7"/>
    <p:sldId id="282" r:id="rId8"/>
    <p:sldId id="283" r:id="rId9"/>
    <p:sldId id="284" r:id="rId10"/>
    <p:sldId id="285" r:id="rId11"/>
    <p:sldId id="286" r:id="rId12"/>
    <p:sldId id="288" r:id="rId13"/>
    <p:sldId id="289" r:id="rId14"/>
    <p:sldId id="290" r:id="rId15"/>
    <p:sldId id="291" r:id="rId16"/>
    <p:sldId id="292" r:id="rId17"/>
    <p:sldId id="293" r:id="rId18"/>
    <p:sldId id="287" r:id="rId19"/>
    <p:sldId id="257" r:id="rId20"/>
    <p:sldId id="258" r:id="rId21"/>
    <p:sldId id="259" r:id="rId22"/>
    <p:sldId id="260" r:id="rId23"/>
    <p:sldId id="266" r:id="rId24"/>
    <p:sldId id="262" r:id="rId25"/>
    <p:sldId id="263" r:id="rId26"/>
    <p:sldId id="264" r:id="rId27"/>
    <p:sldId id="265" r:id="rId28"/>
    <p:sldId id="267" r:id="rId29"/>
    <p:sldId id="268" r:id="rId30"/>
    <p:sldId id="269" r:id="rId31"/>
    <p:sldId id="270" r:id="rId32"/>
    <p:sldId id="271" r:id="rId33"/>
    <p:sldId id="272" r:id="rId34"/>
    <p:sldId id="273" r:id="rId35"/>
    <p:sldId id="274" r:id="rId36"/>
    <p:sldId id="296" r:id="rId37"/>
    <p:sldId id="303" r:id="rId38"/>
    <p:sldId id="304" r:id="rId39"/>
    <p:sldId id="305" r:id="rId40"/>
    <p:sldId id="307" r:id="rId41"/>
    <p:sldId id="313" r:id="rId42"/>
    <p:sldId id="308" r:id="rId43"/>
    <p:sldId id="312" r:id="rId44"/>
    <p:sldId id="310" r:id="rId45"/>
    <p:sldId id="309" r:id="rId46"/>
    <p:sldId id="297" r:id="rId47"/>
    <p:sldId id="300" r:id="rId48"/>
    <p:sldId id="299" r:id="rId49"/>
    <p:sldId id="311" r:id="rId50"/>
    <p:sldId id="301" r:id="rId51"/>
    <p:sldId id="302" r:id="rId52"/>
    <p:sldId id="314" r:id="rId53"/>
    <p:sldId id="315" r:id="rId54"/>
    <p:sldId id="316" r:id="rId55"/>
    <p:sldId id="317" r:id="rId56"/>
    <p:sldId id="31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35"/>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993AE-9DE9-4A95-A61E-2932E0BE81C4}" type="datetimeFigureOut">
              <a:rPr lang="en-US" smtClean="0"/>
              <a:pPr/>
              <a:t>9/26/2012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A43F2-F4FA-4B99-BD43-8A0CA14B81B1}" type="slidenum">
              <a:rPr lang="en-US" smtClean="0"/>
              <a:pPr/>
              <a:t>‹#›</a:t>
            </a:fld>
            <a:endParaRPr lang="en-US"/>
          </a:p>
        </p:txBody>
      </p:sp>
    </p:spTree>
    <p:extLst>
      <p:ext uri="{BB962C8B-B14F-4D97-AF65-F5344CB8AC3E}">
        <p14:creationId xmlns:p14="http://schemas.microsoft.com/office/powerpoint/2010/main" val="54343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A43F2-F4FA-4B99-BD43-8A0CA14B81B1}" type="slidenum">
              <a:rPr lang="en-US" smtClean="0"/>
              <a:pPr/>
              <a:t>8</a:t>
            </a:fld>
            <a:endParaRPr lang="en-US"/>
          </a:p>
        </p:txBody>
      </p:sp>
    </p:spTree>
    <p:extLst>
      <p:ext uri="{BB962C8B-B14F-4D97-AF65-F5344CB8AC3E}">
        <p14:creationId xmlns:p14="http://schemas.microsoft.com/office/powerpoint/2010/main" val="390576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A43F2-F4FA-4B99-BD43-8A0CA14B81B1}" type="slidenum">
              <a:rPr lang="en-US" smtClean="0"/>
              <a:pPr/>
              <a:t>12</a:t>
            </a:fld>
            <a:endParaRPr lang="en-US"/>
          </a:p>
        </p:txBody>
      </p:sp>
    </p:spTree>
    <p:extLst>
      <p:ext uri="{BB962C8B-B14F-4D97-AF65-F5344CB8AC3E}">
        <p14:creationId xmlns:p14="http://schemas.microsoft.com/office/powerpoint/2010/main" val="110690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A43F2-F4FA-4B99-BD43-8A0CA14B81B1}" type="slidenum">
              <a:rPr lang="en-US" smtClean="0"/>
              <a:pPr/>
              <a:t>13</a:t>
            </a:fld>
            <a:endParaRPr lang="en-US"/>
          </a:p>
        </p:txBody>
      </p:sp>
    </p:spTree>
    <p:extLst>
      <p:ext uri="{BB962C8B-B14F-4D97-AF65-F5344CB8AC3E}">
        <p14:creationId xmlns:p14="http://schemas.microsoft.com/office/powerpoint/2010/main" val="381862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A43F2-F4FA-4B99-BD43-8A0CA14B81B1}" type="slidenum">
              <a:rPr lang="en-US" smtClean="0"/>
              <a:pPr/>
              <a:t>14</a:t>
            </a:fld>
            <a:endParaRPr lang="en-US"/>
          </a:p>
        </p:txBody>
      </p:sp>
    </p:spTree>
    <p:extLst>
      <p:ext uri="{BB962C8B-B14F-4D97-AF65-F5344CB8AC3E}">
        <p14:creationId xmlns:p14="http://schemas.microsoft.com/office/powerpoint/2010/main" val="190318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A43F2-F4FA-4B99-BD43-8A0CA14B81B1}" type="slidenum">
              <a:rPr lang="en-US" smtClean="0"/>
              <a:pPr/>
              <a:t>15</a:t>
            </a:fld>
            <a:endParaRPr lang="en-US"/>
          </a:p>
        </p:txBody>
      </p:sp>
    </p:spTree>
    <p:extLst>
      <p:ext uri="{BB962C8B-B14F-4D97-AF65-F5344CB8AC3E}">
        <p14:creationId xmlns:p14="http://schemas.microsoft.com/office/powerpoint/2010/main" val="131290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A43F2-F4FA-4B99-BD43-8A0CA14B81B1}" type="slidenum">
              <a:rPr lang="en-US" smtClean="0"/>
              <a:pPr/>
              <a:t>16</a:t>
            </a:fld>
            <a:endParaRPr lang="en-US"/>
          </a:p>
        </p:txBody>
      </p:sp>
    </p:spTree>
    <p:extLst>
      <p:ext uri="{BB962C8B-B14F-4D97-AF65-F5344CB8AC3E}">
        <p14:creationId xmlns:p14="http://schemas.microsoft.com/office/powerpoint/2010/main" val="76104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A43F2-F4FA-4B99-BD43-8A0CA14B81B1}" type="slidenum">
              <a:rPr lang="en-US" smtClean="0"/>
              <a:pPr/>
              <a:t>17</a:t>
            </a:fld>
            <a:endParaRPr lang="en-US"/>
          </a:p>
        </p:txBody>
      </p:sp>
    </p:spTree>
    <p:extLst>
      <p:ext uri="{BB962C8B-B14F-4D97-AF65-F5344CB8AC3E}">
        <p14:creationId xmlns:p14="http://schemas.microsoft.com/office/powerpoint/2010/main" val="360041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530"/>
            <a:ext cx="77724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028700" y="3520440"/>
            <a:ext cx="70866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37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799" y="1828802"/>
            <a:ext cx="7772401" cy="43513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893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1452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799" y="360364"/>
            <a:ext cx="5743576" cy="58118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478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189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12423"/>
            <a:ext cx="77724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685800" y="4552634"/>
            <a:ext cx="7772400" cy="1500187"/>
          </a:xfrm>
        </p:spPr>
        <p:txBody>
          <a:bodyPr anchor="t">
            <a:normAutofit/>
          </a:bodyPr>
          <a:lstStyle>
            <a:lvl1pPr marL="0" indent="0">
              <a:buNone/>
              <a:defRPr sz="24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87796" y="4526280"/>
            <a:ext cx="768096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99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9" y="1828801"/>
            <a:ext cx="3834246"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2905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28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799" y="1681851"/>
            <a:ext cx="3815196"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799" y="2507551"/>
            <a:ext cx="3815196"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851"/>
            <a:ext cx="3829050"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7551"/>
            <a:ext cx="38290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0088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456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30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071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799" y="365760"/>
            <a:ext cx="7772401"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799" y="1828801"/>
            <a:ext cx="7772401"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799" y="635635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D8BD707-D9CF-40AE-B4C6-C98DA3205C09}" type="datetimeFigureOut">
              <a:rPr lang="en-US" smtClean="0"/>
              <a:pPr/>
              <a:t>9/26/2012</a:t>
            </a:fld>
            <a:endParaRPr lang="en-US"/>
          </a:p>
        </p:txBody>
      </p:sp>
      <p:sp>
        <p:nvSpPr>
          <p:cNvPr id="5" name="Footer Placeholder 4"/>
          <p:cNvSpPr>
            <a:spLocks noGrp="1"/>
          </p:cNvSpPr>
          <p:nvPr>
            <p:ph type="ftr" sz="quarter" idx="3"/>
          </p:nvPr>
        </p:nvSpPr>
        <p:spPr>
          <a:xfrm>
            <a:off x="3031547" y="635635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00800" y="635635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525562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sz="4000" dirty="0"/>
              <a:t>Network Layer - an Overview</a:t>
            </a:r>
          </a:p>
        </p:txBody>
      </p:sp>
      <p:sp>
        <p:nvSpPr>
          <p:cNvPr id="340995" name="Rectangle 3"/>
          <p:cNvSpPr>
            <a:spLocks noGrp="1" noChangeArrowheads="1"/>
          </p:cNvSpPr>
          <p:nvPr>
            <p:ph idx="1"/>
          </p:nvPr>
        </p:nvSpPr>
        <p:spPr>
          <a:xfrm>
            <a:off x="685799" y="1371600"/>
            <a:ext cx="8077201" cy="5181599"/>
          </a:xfrm>
        </p:spPr>
        <p:txBody>
          <a:bodyPr/>
          <a:lstStyle/>
          <a:p>
            <a:r>
              <a:rPr lang="en-US" dirty="0"/>
              <a:t>Getting data packets from the source all the way to the destination</a:t>
            </a:r>
          </a:p>
          <a:p>
            <a:r>
              <a:rPr lang="en-US" dirty="0"/>
              <a:t>Dealing with end-to-end transmission</a:t>
            </a:r>
          </a:p>
          <a:p>
            <a:r>
              <a:rPr lang="en-US" dirty="0"/>
              <a:t>Need to know</a:t>
            </a:r>
          </a:p>
          <a:p>
            <a:pPr lvl="1"/>
            <a:r>
              <a:rPr lang="en-US" dirty="0"/>
              <a:t>Topology of the communication subnet (routers)</a:t>
            </a:r>
          </a:p>
          <a:p>
            <a:pPr lvl="1"/>
            <a:r>
              <a:rPr lang="en-US" dirty="0"/>
              <a:t>Chose paths (routing algorithms)</a:t>
            </a:r>
          </a:p>
        </p:txBody>
      </p:sp>
      <p:sp>
        <p:nvSpPr>
          <p:cNvPr id="6" name="Slide Number Placeholder 5"/>
          <p:cNvSpPr>
            <a:spLocks noGrp="1"/>
          </p:cNvSpPr>
          <p:nvPr>
            <p:ph type="sldNum" sz="quarter" idx="12"/>
          </p:nvPr>
        </p:nvSpPr>
        <p:spPr/>
        <p:txBody>
          <a:bodyPr/>
          <a:lstStyle/>
          <a:p>
            <a:fld id="{0151C652-3B09-4FAC-A91C-8FCCDB159A2D}" type="slidenum">
              <a:rPr lang="en-US"/>
              <a:pPr/>
              <a:t>1</a:t>
            </a:fld>
            <a:endParaRPr lang="en-US"/>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6"/>
          <p:cNvSpPr txBox="1">
            <a:spLocks noChangeArrowheads="1"/>
          </p:cNvSpPr>
          <p:nvPr/>
        </p:nvSpPr>
        <p:spPr bwMode="auto">
          <a:xfrm>
            <a:off x="0" y="0"/>
            <a:ext cx="1308100" cy="366713"/>
          </a:xfrm>
          <a:prstGeom prst="rect">
            <a:avLst/>
          </a:prstGeom>
          <a:noFill/>
          <a:ln w="9525">
            <a:noFill/>
            <a:miter lim="800000"/>
            <a:headEnd/>
            <a:tailEnd/>
          </a:ln>
        </p:spPr>
        <p:txBody>
          <a:bodyPr wrap="none">
            <a:spAutoFit/>
          </a:bodyPr>
          <a:lstStyle/>
          <a:p>
            <a:r>
              <a:rPr lang="en-US" sz="1800" b="1"/>
              <a:t>Figure 24-2</a:t>
            </a:r>
          </a:p>
        </p:txBody>
      </p:sp>
      <p:pic>
        <p:nvPicPr>
          <p:cNvPr id="4099" name="Picture 1027"/>
          <p:cNvPicPr>
            <a:picLocks noChangeAspect="1" noChangeArrowheads="1"/>
          </p:cNvPicPr>
          <p:nvPr/>
        </p:nvPicPr>
        <p:blipFill>
          <a:blip r:embed="rId2"/>
          <a:srcRect/>
          <a:stretch>
            <a:fillRect/>
          </a:stretch>
        </p:blipFill>
        <p:spPr bwMode="auto">
          <a:xfrm>
            <a:off x="1790700" y="990600"/>
            <a:ext cx="5676900" cy="5218113"/>
          </a:xfrm>
          <a:prstGeom prst="rect">
            <a:avLst/>
          </a:prstGeom>
          <a:noFill/>
          <a:ln w="9525">
            <a:noFill/>
            <a:miter lim="800000"/>
            <a:headEnd/>
            <a:tailEnd/>
          </a:ln>
        </p:spPr>
      </p:pic>
      <p:sp>
        <p:nvSpPr>
          <p:cNvPr id="4100" name="Text Box 1028"/>
          <p:cNvSpPr txBox="1">
            <a:spLocks noChangeArrowheads="1"/>
          </p:cNvSpPr>
          <p:nvPr/>
        </p:nvSpPr>
        <p:spPr bwMode="auto">
          <a:xfrm>
            <a:off x="2085975" y="76200"/>
            <a:ext cx="4924425" cy="579438"/>
          </a:xfrm>
          <a:prstGeom prst="rect">
            <a:avLst/>
          </a:prstGeom>
          <a:noFill/>
          <a:ln w="9525">
            <a:noFill/>
            <a:miter lim="800000"/>
            <a:headEnd/>
            <a:tailEnd/>
          </a:ln>
        </p:spPr>
        <p:txBody>
          <a:bodyPr wrap="none">
            <a:spAutoFit/>
          </a:bodyPr>
          <a:lstStyle/>
          <a:p>
            <a:r>
              <a:rPr lang="en-US" sz="3200" b="1">
                <a:solidFill>
                  <a:schemeClr val="accent2"/>
                </a:solidFill>
              </a:rPr>
              <a:t>TCP/IP and the OSI Model</a:t>
            </a: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308100" cy="366713"/>
          </a:xfrm>
          <a:prstGeom prst="rect">
            <a:avLst/>
          </a:prstGeom>
          <a:noFill/>
          <a:ln w="9525">
            <a:noFill/>
            <a:miter lim="800000"/>
            <a:headEnd/>
            <a:tailEnd/>
          </a:ln>
        </p:spPr>
        <p:txBody>
          <a:bodyPr wrap="none">
            <a:spAutoFit/>
          </a:bodyPr>
          <a:lstStyle/>
          <a:p>
            <a:r>
              <a:rPr lang="en-US" sz="1800" b="1"/>
              <a:t>Figure 24-3</a:t>
            </a:r>
          </a:p>
        </p:txBody>
      </p:sp>
      <p:pic>
        <p:nvPicPr>
          <p:cNvPr id="5123" name="Picture 3"/>
          <p:cNvPicPr>
            <a:picLocks noChangeAspect="1" noChangeArrowheads="1"/>
          </p:cNvPicPr>
          <p:nvPr/>
        </p:nvPicPr>
        <p:blipFill>
          <a:blip r:embed="rId2"/>
          <a:srcRect/>
          <a:stretch>
            <a:fillRect/>
          </a:stretch>
        </p:blipFill>
        <p:spPr bwMode="auto">
          <a:xfrm>
            <a:off x="1285875" y="1062038"/>
            <a:ext cx="7019925" cy="5414962"/>
          </a:xfrm>
          <a:prstGeom prst="rect">
            <a:avLst/>
          </a:prstGeom>
          <a:noFill/>
          <a:ln w="9525">
            <a:noFill/>
            <a:miter lim="800000"/>
            <a:headEnd/>
            <a:tailEnd/>
          </a:ln>
        </p:spPr>
      </p:pic>
      <p:sp>
        <p:nvSpPr>
          <p:cNvPr id="5124" name="Text Box 4"/>
          <p:cNvSpPr txBox="1">
            <a:spLocks noChangeArrowheads="1"/>
          </p:cNvSpPr>
          <p:nvPr/>
        </p:nvSpPr>
        <p:spPr bwMode="auto">
          <a:xfrm>
            <a:off x="3414713" y="152400"/>
            <a:ext cx="2452687" cy="579438"/>
          </a:xfrm>
          <a:prstGeom prst="rect">
            <a:avLst/>
          </a:prstGeom>
          <a:noFill/>
          <a:ln w="9525">
            <a:noFill/>
            <a:miter lim="800000"/>
            <a:headEnd/>
            <a:tailEnd/>
          </a:ln>
        </p:spPr>
        <p:txBody>
          <a:bodyPr wrap="none">
            <a:spAutoFit/>
          </a:bodyPr>
          <a:lstStyle/>
          <a:p>
            <a:r>
              <a:rPr lang="en-US" sz="3200" b="1">
                <a:solidFill>
                  <a:schemeClr val="accent2"/>
                </a:solidFill>
              </a:rPr>
              <a:t>IP Datagram</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518160"/>
          </a:xfrm>
        </p:spPr>
        <p:txBody>
          <a:bodyPr>
            <a:normAutofit fontScale="90000"/>
          </a:bodyPr>
          <a:lstStyle/>
          <a:p>
            <a:pPr algn="ctr"/>
            <a:r>
              <a:rPr lang="en-US" sz="3200" dirty="0" smtClean="0"/>
              <a:t>INTERNETWORKING PROTOCOL</a:t>
            </a:r>
            <a:endParaRPr lang="en-US" sz="3200" dirty="0"/>
          </a:p>
        </p:txBody>
      </p:sp>
      <p:sp>
        <p:nvSpPr>
          <p:cNvPr id="3" name="Content Placeholder 2"/>
          <p:cNvSpPr>
            <a:spLocks noGrp="1"/>
          </p:cNvSpPr>
          <p:nvPr>
            <p:ph idx="1"/>
          </p:nvPr>
        </p:nvSpPr>
        <p:spPr>
          <a:xfrm>
            <a:off x="152400" y="609600"/>
            <a:ext cx="7772400" cy="6019800"/>
          </a:xfrm>
        </p:spPr>
        <p:txBody>
          <a:bodyPr>
            <a:normAutofit/>
          </a:bodyPr>
          <a:lstStyle/>
          <a:p>
            <a:r>
              <a:rPr lang="en-US" sz="2400" dirty="0" smtClean="0"/>
              <a:t>The internetworking protocol is the transmission mechanism used by TCP/IP Protocol.</a:t>
            </a:r>
          </a:p>
          <a:p>
            <a:r>
              <a:rPr lang="en-US" sz="2400" dirty="0" smtClean="0"/>
              <a:t>It is unreliable and connectionless datagram protocol.</a:t>
            </a:r>
          </a:p>
          <a:p>
            <a:r>
              <a:rPr lang="en-US" sz="2400" dirty="0" smtClean="0"/>
              <a:t>The IP provides no error checking or tracking.</a:t>
            </a:r>
          </a:p>
          <a:p>
            <a:r>
              <a:rPr lang="en-US" sz="2400" dirty="0" smtClean="0"/>
              <a:t>IP assumes the unreliability of the underlying layer and does its best to get a transmission through its destination, but with no guarantee.</a:t>
            </a:r>
          </a:p>
          <a:p>
            <a:r>
              <a:rPr lang="en-US" sz="2400" dirty="0" smtClean="0"/>
              <a:t>IP transports data in Packets called datagrams , each of which transported separately.</a:t>
            </a:r>
          </a:p>
          <a:p>
            <a:r>
              <a:rPr lang="en-US" sz="2400" dirty="0" smtClean="0"/>
              <a:t>Datagrams can travel along different routes and can arrive out of sequence or be duplicated.</a:t>
            </a:r>
          </a:p>
          <a:p>
            <a:r>
              <a:rPr lang="en-US" sz="2400" dirty="0" smtClean="0"/>
              <a:t>IP does not keep track of the routes and has no facility for reordering  datagrams once they arrive at their destination.</a:t>
            </a:r>
          </a:p>
          <a:p>
            <a:endParaRPr lang="en-US" sz="2000" dirty="0" smtClean="0"/>
          </a:p>
          <a:p>
            <a:endParaRPr lang="en-US" sz="2000" dirty="0" smtClean="0"/>
          </a:p>
          <a:p>
            <a:endParaRPr lang="en-US" sz="2000" dirty="0" smtClean="0"/>
          </a:p>
          <a:p>
            <a:endParaRPr lang="en-US" sz="1800"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518160"/>
          </a:xfrm>
        </p:spPr>
        <p:txBody>
          <a:bodyPr>
            <a:normAutofit fontScale="90000"/>
          </a:bodyPr>
          <a:lstStyle/>
          <a:p>
            <a:pPr algn="ctr"/>
            <a:r>
              <a:rPr lang="en-US" sz="3200" dirty="0" smtClean="0"/>
              <a:t>INTERNETWORKING PROTOCOL</a:t>
            </a:r>
            <a:endParaRPr lang="en-US" sz="3200" dirty="0"/>
          </a:p>
        </p:txBody>
      </p:sp>
      <p:sp>
        <p:nvSpPr>
          <p:cNvPr id="3" name="Content Placeholder 2"/>
          <p:cNvSpPr>
            <a:spLocks noGrp="1"/>
          </p:cNvSpPr>
          <p:nvPr>
            <p:ph idx="1"/>
          </p:nvPr>
        </p:nvSpPr>
        <p:spPr>
          <a:xfrm>
            <a:off x="152400" y="609600"/>
            <a:ext cx="7772400" cy="6019800"/>
          </a:xfrm>
        </p:spPr>
        <p:txBody>
          <a:bodyPr>
            <a:normAutofit/>
          </a:bodyPr>
          <a:lstStyle/>
          <a:p>
            <a:r>
              <a:rPr lang="en-US" sz="2800" dirty="0" smtClean="0"/>
              <a:t>Packets in the IP layer are called datagrams.</a:t>
            </a:r>
          </a:p>
          <a:p>
            <a:r>
              <a:rPr lang="en-US" sz="2800" dirty="0" smtClean="0"/>
              <a:t>A datagram is a variable length packet consisting of two parts:</a:t>
            </a:r>
          </a:p>
          <a:p>
            <a:pPr lvl="1"/>
            <a:r>
              <a:rPr lang="en-US" sz="2400" dirty="0" smtClean="0"/>
              <a:t>Header</a:t>
            </a:r>
          </a:p>
          <a:p>
            <a:pPr lvl="1"/>
            <a:r>
              <a:rPr lang="en-US" sz="2400" dirty="0" smtClean="0"/>
              <a:t>Data</a:t>
            </a:r>
          </a:p>
          <a:p>
            <a:endParaRPr lang="en-US" sz="2000" dirty="0" smtClean="0"/>
          </a:p>
          <a:p>
            <a:endParaRPr lang="en-US" sz="2000" dirty="0" smtClean="0"/>
          </a:p>
          <a:p>
            <a:endParaRPr lang="en-US" sz="2000" dirty="0" smtClean="0"/>
          </a:p>
          <a:p>
            <a:endParaRPr lang="en-US" sz="1800"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518160"/>
          </a:xfrm>
        </p:spPr>
        <p:txBody>
          <a:bodyPr>
            <a:normAutofit fontScale="90000"/>
          </a:bodyPr>
          <a:lstStyle/>
          <a:p>
            <a:pPr algn="ctr"/>
            <a:r>
              <a:rPr lang="en-US" sz="3200" dirty="0" smtClean="0"/>
              <a:t>INTERNETWORKING PROTOCOL</a:t>
            </a:r>
            <a:endParaRPr lang="en-US" sz="3200" dirty="0"/>
          </a:p>
        </p:txBody>
      </p:sp>
      <p:sp>
        <p:nvSpPr>
          <p:cNvPr id="3" name="Content Placeholder 2"/>
          <p:cNvSpPr>
            <a:spLocks noGrp="1"/>
          </p:cNvSpPr>
          <p:nvPr>
            <p:ph idx="1"/>
          </p:nvPr>
        </p:nvSpPr>
        <p:spPr>
          <a:xfrm>
            <a:off x="152400" y="609600"/>
            <a:ext cx="7772400" cy="6019800"/>
          </a:xfrm>
        </p:spPr>
        <p:txBody>
          <a:bodyPr>
            <a:normAutofit/>
          </a:bodyPr>
          <a:lstStyle/>
          <a:p>
            <a:pPr marL="457200" indent="-457200">
              <a:buAutoNum type="arabicParenBoth"/>
            </a:pPr>
            <a:r>
              <a:rPr lang="en-US" sz="2400" dirty="0" smtClean="0">
                <a:sym typeface="Wingdings" pitchFamily="2" charset="2"/>
              </a:rPr>
              <a:t>Version:</a:t>
            </a:r>
          </a:p>
          <a:p>
            <a:pPr marL="857250" lvl="1" indent="-457200">
              <a:buNone/>
            </a:pPr>
            <a:r>
              <a:rPr lang="en-US" sz="2400" dirty="0" smtClean="0">
                <a:sym typeface="Wingdings" pitchFamily="2" charset="2"/>
              </a:rPr>
              <a:t>- The first field defines the version number of the IP.</a:t>
            </a:r>
          </a:p>
          <a:p>
            <a:pPr>
              <a:buNone/>
            </a:pPr>
            <a:r>
              <a:rPr lang="en-US" sz="2400" dirty="0" smtClean="0"/>
              <a:t>(2) Header Length (HLEN):</a:t>
            </a:r>
          </a:p>
          <a:p>
            <a:pPr>
              <a:buNone/>
            </a:pPr>
            <a:r>
              <a:rPr lang="en-US" sz="2400" dirty="0" smtClean="0"/>
              <a:t>	- It defines length of header in a multiple of four bytes.</a:t>
            </a:r>
          </a:p>
          <a:p>
            <a:pPr>
              <a:buNone/>
            </a:pPr>
            <a:r>
              <a:rPr lang="en-US" sz="2400" dirty="0" smtClean="0"/>
              <a:t>	- It varies from 0 to 15.</a:t>
            </a:r>
          </a:p>
          <a:p>
            <a:pPr>
              <a:buNone/>
            </a:pPr>
            <a:r>
              <a:rPr lang="en-US" sz="2400" dirty="0" smtClean="0"/>
              <a:t>(3) Service Type:</a:t>
            </a:r>
          </a:p>
          <a:p>
            <a:pPr>
              <a:buNone/>
            </a:pPr>
            <a:r>
              <a:rPr lang="en-US" sz="2400" dirty="0" smtClean="0"/>
              <a:t>	- The service type fields defines how the datagram should  </a:t>
            </a:r>
          </a:p>
          <a:p>
            <a:pPr>
              <a:buNone/>
            </a:pPr>
            <a:r>
              <a:rPr lang="en-US" sz="2400" dirty="0" smtClean="0"/>
              <a:t>        be handled.</a:t>
            </a:r>
          </a:p>
          <a:p>
            <a:pPr>
              <a:buNone/>
            </a:pPr>
            <a:r>
              <a:rPr lang="en-US" sz="2400" dirty="0" smtClean="0"/>
              <a:t>	- It includes the bit that defines a parity of a datagram.</a:t>
            </a:r>
          </a:p>
          <a:p>
            <a:pPr>
              <a:buNone/>
            </a:pPr>
            <a:r>
              <a:rPr lang="en-US" sz="2400" dirty="0" smtClean="0"/>
              <a:t>(4) Total Length:</a:t>
            </a:r>
          </a:p>
          <a:p>
            <a:pPr>
              <a:buNone/>
            </a:pPr>
            <a:r>
              <a:rPr lang="en-US" sz="2400" dirty="0" smtClean="0"/>
              <a:t>	- The total length defines the total length of an IP </a:t>
            </a:r>
          </a:p>
          <a:p>
            <a:pPr>
              <a:buNone/>
            </a:pPr>
            <a:r>
              <a:rPr lang="en-US" sz="2400" dirty="0" smtClean="0"/>
              <a:t>        datagram.</a:t>
            </a:r>
          </a:p>
          <a:p>
            <a:pPr>
              <a:buNone/>
            </a:pPr>
            <a:r>
              <a:rPr lang="en-US" sz="2400" dirty="0" smtClean="0"/>
              <a:t>	- It is 2 byte field and can end up to 65,535 bytes.</a:t>
            </a:r>
          </a:p>
          <a:p>
            <a:pPr>
              <a:buNone/>
            </a:pPr>
            <a:endParaRPr lang="en-US" sz="1800" dirty="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518160"/>
          </a:xfrm>
        </p:spPr>
        <p:txBody>
          <a:bodyPr>
            <a:normAutofit fontScale="90000"/>
          </a:bodyPr>
          <a:lstStyle/>
          <a:p>
            <a:pPr algn="ctr"/>
            <a:r>
              <a:rPr lang="en-US" sz="3200" dirty="0" smtClean="0"/>
              <a:t>INTERNETWORKING PROTOCOL</a:t>
            </a:r>
            <a:endParaRPr lang="en-US" sz="3200" dirty="0"/>
          </a:p>
        </p:txBody>
      </p:sp>
      <p:sp>
        <p:nvSpPr>
          <p:cNvPr id="3" name="Content Placeholder 2"/>
          <p:cNvSpPr>
            <a:spLocks noGrp="1"/>
          </p:cNvSpPr>
          <p:nvPr>
            <p:ph idx="1"/>
          </p:nvPr>
        </p:nvSpPr>
        <p:spPr>
          <a:xfrm>
            <a:off x="152400" y="609600"/>
            <a:ext cx="7772400" cy="6019800"/>
          </a:xfrm>
        </p:spPr>
        <p:txBody>
          <a:bodyPr>
            <a:normAutofit/>
          </a:bodyPr>
          <a:lstStyle/>
          <a:p>
            <a:pPr>
              <a:buNone/>
            </a:pPr>
            <a:r>
              <a:rPr lang="en-US" sz="2400" dirty="0" smtClean="0"/>
              <a:t>(5) Identification:</a:t>
            </a:r>
          </a:p>
          <a:p>
            <a:pPr>
              <a:buNone/>
            </a:pPr>
            <a:r>
              <a:rPr lang="en-US" sz="2400" dirty="0" smtClean="0"/>
              <a:t>	- It is used in fragmentation.</a:t>
            </a:r>
          </a:p>
          <a:p>
            <a:pPr>
              <a:buNone/>
            </a:pPr>
            <a:r>
              <a:rPr lang="en-US" sz="2400" dirty="0" smtClean="0"/>
              <a:t>	- A datagram, when passing through different networks, </a:t>
            </a:r>
          </a:p>
          <a:p>
            <a:pPr>
              <a:buNone/>
            </a:pPr>
            <a:r>
              <a:rPr lang="en-US" sz="2400" dirty="0" smtClean="0"/>
              <a:t>        may be divided into fragments to match the network </a:t>
            </a:r>
          </a:p>
          <a:p>
            <a:pPr>
              <a:buNone/>
            </a:pPr>
            <a:r>
              <a:rPr lang="en-US" sz="2400" dirty="0" smtClean="0"/>
              <a:t>        frame size. </a:t>
            </a:r>
          </a:p>
          <a:p>
            <a:pPr>
              <a:buNone/>
            </a:pPr>
            <a:r>
              <a:rPr lang="en-US" sz="2400" dirty="0" smtClean="0"/>
              <a:t>	- When this happens , each fragment is identified with a  </a:t>
            </a:r>
          </a:p>
          <a:p>
            <a:pPr>
              <a:buNone/>
            </a:pPr>
            <a:r>
              <a:rPr lang="en-US" sz="2400" dirty="0" smtClean="0"/>
              <a:t>        sequence number in this field.</a:t>
            </a:r>
          </a:p>
          <a:p>
            <a:pPr>
              <a:buNone/>
            </a:pPr>
            <a:r>
              <a:rPr lang="en-US" sz="2400" dirty="0" smtClean="0"/>
              <a:t>(6) Flags:</a:t>
            </a:r>
          </a:p>
          <a:p>
            <a:pPr>
              <a:buNone/>
            </a:pPr>
            <a:r>
              <a:rPr lang="en-US" sz="2400" dirty="0" smtClean="0"/>
              <a:t>	- The bit in the flags field deal with fragmentation.</a:t>
            </a:r>
          </a:p>
          <a:p>
            <a:pPr>
              <a:buNone/>
            </a:pPr>
            <a:r>
              <a:rPr lang="en-US" sz="2400" dirty="0" smtClean="0"/>
              <a:t>(7) Fragmentation offset:</a:t>
            </a:r>
          </a:p>
          <a:p>
            <a:pPr>
              <a:buNone/>
            </a:pPr>
            <a:r>
              <a:rPr lang="en-US" sz="2400" dirty="0" smtClean="0"/>
              <a:t>	- It is a pointer that shows the offset of the data in the  </a:t>
            </a:r>
          </a:p>
          <a:p>
            <a:pPr>
              <a:buNone/>
            </a:pPr>
            <a:r>
              <a:rPr lang="en-US" sz="2400" dirty="0" smtClean="0"/>
              <a:t>       original datagram.</a:t>
            </a:r>
          </a:p>
          <a:p>
            <a:pPr>
              <a:buNone/>
            </a:pPr>
            <a:endParaRPr lang="en-US" sz="1800"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518160"/>
          </a:xfrm>
        </p:spPr>
        <p:txBody>
          <a:bodyPr>
            <a:normAutofit fontScale="90000"/>
          </a:bodyPr>
          <a:lstStyle/>
          <a:p>
            <a:pPr algn="ctr"/>
            <a:r>
              <a:rPr lang="en-US" sz="3200" dirty="0" smtClean="0"/>
              <a:t>INTERNETWORKING PROTOCOL</a:t>
            </a:r>
            <a:endParaRPr lang="en-US" sz="3200" dirty="0"/>
          </a:p>
        </p:txBody>
      </p:sp>
      <p:sp>
        <p:nvSpPr>
          <p:cNvPr id="3" name="Content Placeholder 2"/>
          <p:cNvSpPr>
            <a:spLocks noGrp="1"/>
          </p:cNvSpPr>
          <p:nvPr>
            <p:ph idx="1"/>
          </p:nvPr>
        </p:nvSpPr>
        <p:spPr>
          <a:xfrm>
            <a:off x="152400" y="609600"/>
            <a:ext cx="7772400" cy="6019800"/>
          </a:xfrm>
        </p:spPr>
        <p:txBody>
          <a:bodyPr>
            <a:normAutofit/>
          </a:bodyPr>
          <a:lstStyle/>
          <a:p>
            <a:pPr marL="457200" indent="-457200">
              <a:buNone/>
            </a:pPr>
            <a:r>
              <a:rPr lang="en-US" sz="2400" dirty="0" smtClean="0"/>
              <a:t>(8) Time to Live:</a:t>
            </a:r>
          </a:p>
          <a:p>
            <a:pPr marL="457200" indent="-457200">
              <a:buNone/>
            </a:pPr>
            <a:r>
              <a:rPr lang="en-US" sz="2400" dirty="0" smtClean="0"/>
              <a:t>	- The time to live field defines the number of hops a </a:t>
            </a:r>
          </a:p>
          <a:p>
            <a:pPr marL="457200" indent="-457200">
              <a:buNone/>
            </a:pPr>
            <a:r>
              <a:rPr lang="en-US" sz="2400" dirty="0" smtClean="0"/>
              <a:t>         datagram can travel before it is discarded.</a:t>
            </a:r>
          </a:p>
          <a:p>
            <a:pPr marL="457200" indent="-457200">
              <a:buNone/>
            </a:pPr>
            <a:r>
              <a:rPr lang="en-US" sz="2400" dirty="0" smtClean="0"/>
              <a:t>	- The source host, when it creates the datagram, sets this  </a:t>
            </a:r>
          </a:p>
          <a:p>
            <a:pPr marL="457200" indent="-457200">
              <a:buNone/>
            </a:pPr>
            <a:r>
              <a:rPr lang="en-US" sz="2400" dirty="0" smtClean="0"/>
              <a:t>         field to an initial value.</a:t>
            </a:r>
          </a:p>
          <a:p>
            <a:pPr marL="457200" indent="-457200">
              <a:buNone/>
            </a:pPr>
            <a:r>
              <a:rPr lang="en-US" sz="2400" dirty="0" smtClean="0"/>
              <a:t>	- Then, as datagram travels through the Internet, router </a:t>
            </a:r>
          </a:p>
          <a:p>
            <a:pPr marL="457200" indent="-457200">
              <a:buNone/>
            </a:pPr>
            <a:r>
              <a:rPr lang="en-US" sz="2400" dirty="0" smtClean="0"/>
              <a:t>         by router , each router decrements its value by 1 and if </a:t>
            </a:r>
          </a:p>
          <a:p>
            <a:pPr marL="457200" indent="-457200">
              <a:buNone/>
            </a:pPr>
            <a:r>
              <a:rPr lang="en-US" sz="2400" dirty="0" smtClean="0"/>
              <a:t>         it becomes 0 before it reaches to its final destination, </a:t>
            </a:r>
          </a:p>
          <a:p>
            <a:pPr marL="457200" indent="-457200">
              <a:buNone/>
            </a:pPr>
            <a:r>
              <a:rPr lang="en-US" sz="2400" dirty="0" smtClean="0"/>
              <a:t>         the datagram is discarded.</a:t>
            </a:r>
          </a:p>
          <a:p>
            <a:pPr marL="457200" indent="-457200">
              <a:buNone/>
            </a:pPr>
            <a:r>
              <a:rPr lang="en-US" sz="2400" dirty="0" smtClean="0"/>
              <a:t>(9) Protocol:</a:t>
            </a:r>
          </a:p>
          <a:p>
            <a:pPr marL="457200" indent="-457200">
              <a:buNone/>
            </a:pPr>
            <a:r>
              <a:rPr lang="en-US" sz="2400" dirty="0" smtClean="0"/>
              <a:t>	- The protocol field defines which upper layer protocol  </a:t>
            </a:r>
          </a:p>
          <a:p>
            <a:pPr marL="457200" indent="-457200">
              <a:buNone/>
            </a:pPr>
            <a:r>
              <a:rPr lang="en-US" sz="2400" dirty="0" smtClean="0"/>
              <a:t>         data are encapsulated in the datagram. (TCP, UDP,  </a:t>
            </a:r>
          </a:p>
          <a:p>
            <a:pPr marL="457200" indent="-457200">
              <a:buNone/>
            </a:pPr>
            <a:r>
              <a:rPr lang="en-US" sz="2400" dirty="0" smtClean="0"/>
              <a:t>         ICMP, etc.).</a:t>
            </a:r>
          </a:p>
          <a:p>
            <a:pPr marL="457200" indent="-457200">
              <a:buNone/>
            </a:pPr>
            <a:endParaRPr lang="en-US" sz="2400" dirty="0" smtClean="0"/>
          </a:p>
          <a:p>
            <a:pPr marL="457200" indent="-457200">
              <a:buNone/>
            </a:pPr>
            <a:endParaRPr lang="en-US" sz="2400" dirty="0" smtClean="0"/>
          </a:p>
          <a:p>
            <a:pPr>
              <a:buNone/>
            </a:pPr>
            <a:endParaRPr lang="en-US" sz="1800" dirty="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518160"/>
          </a:xfrm>
        </p:spPr>
        <p:txBody>
          <a:bodyPr>
            <a:normAutofit fontScale="90000"/>
          </a:bodyPr>
          <a:lstStyle/>
          <a:p>
            <a:pPr algn="ctr"/>
            <a:r>
              <a:rPr lang="en-US" sz="3200" dirty="0" smtClean="0"/>
              <a:t>INTERNETWORKING PROTOCOL</a:t>
            </a:r>
            <a:endParaRPr lang="en-US" sz="3200" dirty="0"/>
          </a:p>
        </p:txBody>
      </p:sp>
      <p:sp>
        <p:nvSpPr>
          <p:cNvPr id="3" name="Content Placeholder 2"/>
          <p:cNvSpPr>
            <a:spLocks noGrp="1"/>
          </p:cNvSpPr>
          <p:nvPr>
            <p:ph idx="1"/>
          </p:nvPr>
        </p:nvSpPr>
        <p:spPr>
          <a:xfrm>
            <a:off x="152400" y="609600"/>
            <a:ext cx="7772400" cy="6019800"/>
          </a:xfrm>
        </p:spPr>
        <p:txBody>
          <a:bodyPr>
            <a:normAutofit/>
          </a:bodyPr>
          <a:lstStyle/>
          <a:p>
            <a:pPr marL="457200" indent="-457200">
              <a:buNone/>
            </a:pPr>
            <a:r>
              <a:rPr lang="en-US" sz="2400" dirty="0" smtClean="0"/>
              <a:t>(10) Header Checksum:</a:t>
            </a:r>
          </a:p>
          <a:p>
            <a:pPr marL="457200" indent="-457200">
              <a:buNone/>
            </a:pPr>
            <a:r>
              <a:rPr lang="en-US" sz="2400" dirty="0" smtClean="0"/>
              <a:t>	- This is a 6 bit field used to check the integrity of the </a:t>
            </a:r>
          </a:p>
          <a:p>
            <a:pPr marL="457200" indent="-457200">
              <a:buNone/>
            </a:pPr>
            <a:r>
              <a:rPr lang="en-US" sz="2400" dirty="0" smtClean="0"/>
              <a:t>         header, not the rest of the packet.</a:t>
            </a:r>
          </a:p>
          <a:p>
            <a:pPr marL="457200" indent="-457200">
              <a:buNone/>
            </a:pPr>
            <a:r>
              <a:rPr lang="en-US" sz="2400" dirty="0" smtClean="0"/>
              <a:t>(11) Source Address:</a:t>
            </a:r>
          </a:p>
          <a:p>
            <a:pPr marL="457200" indent="-457200">
              <a:buNone/>
            </a:pPr>
            <a:r>
              <a:rPr lang="en-US" sz="2400" dirty="0" smtClean="0"/>
              <a:t>(12) Destination Address:</a:t>
            </a:r>
          </a:p>
          <a:p>
            <a:pPr marL="457200" indent="-457200">
              <a:buNone/>
            </a:pPr>
            <a:r>
              <a:rPr lang="en-US" sz="2400" dirty="0" smtClean="0"/>
              <a:t>(13) Options:	</a:t>
            </a:r>
          </a:p>
          <a:p>
            <a:pPr marL="457200" indent="-457200">
              <a:buNone/>
            </a:pPr>
            <a:r>
              <a:rPr lang="en-US" sz="2400" dirty="0" smtClean="0"/>
              <a:t>	- This field gives more functionality to the IP datagram.</a:t>
            </a:r>
          </a:p>
          <a:p>
            <a:pPr marL="457200" indent="-457200">
              <a:buNone/>
            </a:pPr>
            <a:r>
              <a:rPr lang="en-US" sz="2400" dirty="0" smtClean="0"/>
              <a:t>	- It can carry fields that control routing, timing,   </a:t>
            </a:r>
          </a:p>
          <a:p>
            <a:pPr marL="457200" indent="-457200">
              <a:buNone/>
            </a:pPr>
            <a:r>
              <a:rPr lang="en-US" sz="2400" dirty="0" smtClean="0"/>
              <a:t>         management, and alignment.</a:t>
            </a:r>
          </a:p>
          <a:p>
            <a:pPr marL="457200" indent="-457200">
              <a:buNone/>
            </a:pPr>
            <a:endParaRPr lang="en-US" sz="2400" dirty="0" smtClean="0"/>
          </a:p>
          <a:p>
            <a:pPr>
              <a:buNone/>
            </a:pPr>
            <a:endParaRPr lang="en-US" sz="1800"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Routing Algorithms</a:t>
            </a:r>
            <a:endParaRPr lang="en-US" dirty="0"/>
          </a:p>
        </p:txBody>
      </p:sp>
      <p:sp>
        <p:nvSpPr>
          <p:cNvPr id="3" name="Subtitle 2"/>
          <p:cNvSpPr>
            <a:spLocks noGrp="1"/>
          </p:cNvSpPr>
          <p:nvPr>
            <p:ph type="subTitle" idx="1"/>
          </p:nvPr>
        </p:nvSpPr>
        <p:spPr>
          <a:xfrm>
            <a:off x="228600" y="685800"/>
            <a:ext cx="8686800" cy="5943600"/>
          </a:xfrm>
        </p:spPr>
        <p:txBody>
          <a:bodyPr/>
          <a:lstStyle/>
          <a:p>
            <a:pPr algn="l">
              <a:buFont typeface="Wingdings"/>
              <a:buChar char="à"/>
            </a:pPr>
            <a:r>
              <a:rPr lang="en-US" dirty="0" smtClean="0">
                <a:sym typeface="Wingdings" pitchFamily="2" charset="2"/>
              </a:rPr>
              <a:t>In routing the pathway with the lowest cost is </a:t>
            </a:r>
          </a:p>
          <a:p>
            <a:pPr algn="l"/>
            <a:r>
              <a:rPr lang="en-US" dirty="0" smtClean="0">
                <a:sym typeface="Wingdings" pitchFamily="2" charset="2"/>
              </a:rPr>
              <a:t>    considered the best.</a:t>
            </a:r>
          </a:p>
          <a:p>
            <a:pPr algn="l">
              <a:buFont typeface="Wingdings"/>
              <a:buChar char="à"/>
            </a:pPr>
            <a:r>
              <a:rPr lang="en-US" dirty="0" smtClean="0">
                <a:sym typeface="Wingdings" pitchFamily="2" charset="2"/>
              </a:rPr>
              <a:t>Two common methods are used to calculate the </a:t>
            </a:r>
          </a:p>
          <a:p>
            <a:pPr algn="l"/>
            <a:r>
              <a:rPr lang="en-US" dirty="0" smtClean="0">
                <a:sym typeface="Wingdings" pitchFamily="2" charset="2"/>
              </a:rPr>
              <a:t>    shortest path between two routers:</a:t>
            </a:r>
          </a:p>
          <a:p>
            <a:pPr algn="l"/>
            <a:r>
              <a:rPr lang="en-US" dirty="0" smtClean="0">
                <a:sym typeface="Wingdings" pitchFamily="2" charset="2"/>
              </a:rPr>
              <a:t>	(1) Distance Vector Routing</a:t>
            </a:r>
          </a:p>
          <a:p>
            <a:pPr algn="l"/>
            <a:r>
              <a:rPr lang="en-US" dirty="0" smtClean="0">
                <a:sym typeface="Wingdings" pitchFamily="2" charset="2"/>
              </a:rPr>
              <a:t>	(2) Link State Routing</a:t>
            </a:r>
          </a:p>
          <a:p>
            <a:pPr algn="l">
              <a:buFont typeface="Wingdings"/>
              <a:buChar char="à"/>
            </a:pPr>
            <a:endParaRPr lang="en-US" dirty="0" smtClean="0">
              <a:sym typeface="Wingdings" pitchFamily="2" charset="2"/>
            </a:endParaRPr>
          </a:p>
          <a:p>
            <a:pPr algn="l">
              <a:buFont typeface="Wingdings"/>
              <a:buChar char="à"/>
            </a:pPr>
            <a:endParaRPr lang="en-US" dirty="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Distance Vector Routing</a:t>
            </a:r>
            <a:endParaRPr lang="en-US" dirty="0"/>
          </a:p>
        </p:txBody>
      </p:sp>
      <p:sp>
        <p:nvSpPr>
          <p:cNvPr id="3" name="Subtitle 2"/>
          <p:cNvSpPr>
            <a:spLocks noGrp="1"/>
          </p:cNvSpPr>
          <p:nvPr>
            <p:ph type="subTitle" idx="1"/>
          </p:nvPr>
        </p:nvSpPr>
        <p:spPr>
          <a:xfrm>
            <a:off x="228600" y="685800"/>
            <a:ext cx="8686800" cy="5943600"/>
          </a:xfrm>
        </p:spPr>
        <p:txBody>
          <a:bodyPr>
            <a:normAutofit fontScale="92500"/>
          </a:bodyPr>
          <a:lstStyle/>
          <a:p>
            <a:pPr algn="l">
              <a:buFont typeface="Wingdings"/>
              <a:buChar char="à"/>
            </a:pPr>
            <a:r>
              <a:rPr lang="en-US" dirty="0" smtClean="0">
                <a:sym typeface="Wingdings" pitchFamily="2" charset="2"/>
              </a:rPr>
              <a:t>This algorithm works as:</a:t>
            </a:r>
          </a:p>
          <a:p>
            <a:pPr marL="971550" lvl="1" indent="-514350" algn="l">
              <a:buAutoNum type="arabicParenBoth"/>
            </a:pPr>
            <a:r>
              <a:rPr lang="en-US" dirty="0" smtClean="0">
                <a:sym typeface="Wingdings" pitchFamily="2" charset="2"/>
              </a:rPr>
              <a:t>Knowledge about the whole network:</a:t>
            </a:r>
          </a:p>
          <a:p>
            <a:pPr marL="1428750" lvl="2" indent="-514350" algn="l">
              <a:buFont typeface="Wingdings"/>
              <a:buChar char="à"/>
            </a:pPr>
            <a:r>
              <a:rPr lang="en-US" dirty="0" smtClean="0">
                <a:sym typeface="Wingdings" pitchFamily="2" charset="2"/>
              </a:rPr>
              <a:t>Each router shares the knowledge about the entire network.</a:t>
            </a:r>
          </a:p>
          <a:p>
            <a:pPr marL="1428750" lvl="2" indent="-514350" algn="l">
              <a:buFont typeface="Wingdings"/>
              <a:buChar char="à"/>
            </a:pPr>
            <a:r>
              <a:rPr lang="en-US" dirty="0" smtClean="0">
                <a:sym typeface="Wingdings" pitchFamily="2" charset="2"/>
              </a:rPr>
              <a:t>It sends all of its collected knowledge about the network to its neighbors.</a:t>
            </a:r>
          </a:p>
          <a:p>
            <a:pPr marL="971550" lvl="1" indent="-514350" algn="l">
              <a:buAutoNum type="arabicParenBoth"/>
            </a:pPr>
            <a:r>
              <a:rPr lang="en-US" dirty="0" smtClean="0">
                <a:sym typeface="Wingdings" pitchFamily="2" charset="2"/>
              </a:rPr>
              <a:t>Routing only to neighbors:</a:t>
            </a:r>
          </a:p>
          <a:p>
            <a:pPr marL="971550" lvl="1" indent="-514350" algn="l"/>
            <a:r>
              <a:rPr lang="en-US" dirty="0" smtClean="0">
                <a:sym typeface="Wingdings" pitchFamily="2" charset="2"/>
              </a:rPr>
              <a:t>	</a:t>
            </a:r>
            <a:r>
              <a:rPr lang="en-US" sz="2400" dirty="0" smtClean="0">
                <a:sym typeface="Wingdings" pitchFamily="2" charset="2"/>
              </a:rPr>
              <a:t> Each router periodically sends its knowledge about the </a:t>
            </a:r>
          </a:p>
          <a:p>
            <a:pPr marL="971550" lvl="1" indent="-514350" algn="l"/>
            <a:r>
              <a:rPr lang="en-US" sz="2400" dirty="0" smtClean="0">
                <a:sym typeface="Wingdings" pitchFamily="2" charset="2"/>
              </a:rPr>
              <a:t>             network only to those routers to which it has direct links.</a:t>
            </a:r>
          </a:p>
          <a:p>
            <a:pPr marL="971550" lvl="1" indent="-514350" algn="l"/>
            <a:r>
              <a:rPr lang="en-US" sz="2400" dirty="0" smtClean="0">
                <a:sym typeface="Wingdings" pitchFamily="2" charset="2"/>
              </a:rPr>
              <a:t>	It  sends whatever knowledge it has about the whole </a:t>
            </a:r>
          </a:p>
          <a:p>
            <a:pPr marL="971550" lvl="1" indent="-514350" algn="l"/>
            <a:r>
              <a:rPr lang="en-US" sz="2400" dirty="0" smtClean="0">
                <a:sym typeface="Wingdings" pitchFamily="2" charset="2"/>
              </a:rPr>
              <a:t>            network through all of its ports.</a:t>
            </a:r>
          </a:p>
          <a:p>
            <a:pPr marL="971550" lvl="1" indent="-514350" algn="l"/>
            <a:r>
              <a:rPr lang="en-US" dirty="0" smtClean="0">
                <a:sym typeface="Wingdings" pitchFamily="2" charset="2"/>
              </a:rPr>
              <a:t>(3) Information sharing at regular intervals:</a:t>
            </a:r>
          </a:p>
          <a:p>
            <a:pPr marL="971550" lvl="1" indent="-514350" algn="l"/>
            <a:r>
              <a:rPr lang="en-US" dirty="0" smtClean="0">
                <a:sym typeface="Wingdings" pitchFamily="2" charset="2"/>
              </a:rPr>
              <a:t>	</a:t>
            </a:r>
            <a:r>
              <a:rPr lang="en-US" sz="2400" dirty="0" smtClean="0">
                <a:sym typeface="Wingdings" pitchFamily="2" charset="2"/>
              </a:rPr>
              <a:t> It sends its information at regular interval.</a:t>
            </a:r>
          </a:p>
          <a:p>
            <a:pPr marL="971550" lvl="1" indent="-514350" algn="l"/>
            <a:r>
              <a:rPr lang="en-US" sz="2400" dirty="0" smtClean="0">
                <a:sym typeface="Wingdings" pitchFamily="2" charset="2"/>
              </a:rPr>
              <a:t>	 for example . After every 30  seconds it sends information.</a:t>
            </a:r>
            <a:endParaRPr lang="en-US" dirty="0" smtClean="0">
              <a:sym typeface="Wingdings" pitchFamily="2" charset="2"/>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type="title"/>
          </p:nvPr>
        </p:nvSpPr>
        <p:spPr>
          <a:xfrm>
            <a:off x="457200" y="277813"/>
            <a:ext cx="8229600" cy="636587"/>
          </a:xfrm>
        </p:spPr>
        <p:txBody>
          <a:bodyPr/>
          <a:lstStyle/>
          <a:p>
            <a:r>
              <a:rPr lang="en-US" sz="3200" b="1"/>
              <a:t>Position of Network Layer</a:t>
            </a:r>
          </a:p>
        </p:txBody>
      </p:sp>
      <p:pic>
        <p:nvPicPr>
          <p:cNvPr id="368645" name="Picture 5"/>
          <p:cNvPicPr>
            <a:picLocks noGrp="1" noChangeAspect="1" noChangeArrowheads="1"/>
          </p:cNvPicPr>
          <p:nvPr>
            <p:ph idx="1"/>
          </p:nvPr>
        </p:nvPicPr>
        <p:blipFill>
          <a:blip r:embed="rId2"/>
          <a:srcRect/>
          <a:stretch>
            <a:fillRect/>
          </a:stretch>
        </p:blipFill>
        <p:spPr>
          <a:xfrm>
            <a:off x="381000" y="1371600"/>
            <a:ext cx="8229600" cy="3530600"/>
          </a:xfrm>
          <a:noFill/>
          <a:ln/>
        </p:spPr>
      </p:pic>
      <p:sp>
        <p:nvSpPr>
          <p:cNvPr id="7" name="Slide Number Placeholder 5"/>
          <p:cNvSpPr>
            <a:spLocks noGrp="1"/>
          </p:cNvSpPr>
          <p:nvPr>
            <p:ph type="sldNum" sz="quarter" idx="12"/>
          </p:nvPr>
        </p:nvSpPr>
        <p:spPr/>
        <p:txBody>
          <a:bodyPr/>
          <a:lstStyle/>
          <a:p>
            <a:fld id="{D38BA762-2A8B-411A-BFAB-0B9AE1CA7A32}" type="slidenum">
              <a:rPr lang="en-US"/>
              <a:pPr/>
              <a:t>2</a:t>
            </a:fld>
            <a:endParaRPr lang="en-US"/>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Distance Vector Routing</a:t>
            </a:r>
            <a:endParaRPr lang="en-US" dirty="0"/>
          </a:p>
        </p:txBody>
      </p:sp>
      <p:sp>
        <p:nvSpPr>
          <p:cNvPr id="3" name="Subtitle 2"/>
          <p:cNvSpPr>
            <a:spLocks noGrp="1"/>
          </p:cNvSpPr>
          <p:nvPr>
            <p:ph type="subTitle" idx="1"/>
          </p:nvPr>
        </p:nvSpPr>
        <p:spPr>
          <a:xfrm>
            <a:off x="228600" y="685800"/>
            <a:ext cx="8686800" cy="5943600"/>
          </a:xfrm>
        </p:spPr>
        <p:txBody>
          <a:bodyPr/>
          <a:lstStyle/>
          <a:p>
            <a:endParaRPr lang="en-US" dirty="0"/>
          </a:p>
        </p:txBody>
      </p:sp>
      <p:pic>
        <p:nvPicPr>
          <p:cNvPr id="4" name="Picture 3"/>
          <p:cNvPicPr>
            <a:picLocks noChangeAspect="1" noChangeArrowheads="1"/>
          </p:cNvPicPr>
          <p:nvPr/>
        </p:nvPicPr>
        <p:blipFill>
          <a:blip r:embed="rId2"/>
          <a:srcRect/>
          <a:stretch>
            <a:fillRect/>
          </a:stretch>
        </p:blipFill>
        <p:spPr bwMode="auto">
          <a:xfrm>
            <a:off x="169863" y="1319213"/>
            <a:ext cx="8821737" cy="454818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Distance Vector Routing</a:t>
            </a:r>
            <a:endParaRPr lang="en-US" dirty="0"/>
          </a:p>
        </p:txBody>
      </p:sp>
      <p:sp>
        <p:nvSpPr>
          <p:cNvPr id="3" name="Subtitle 2"/>
          <p:cNvSpPr>
            <a:spLocks noGrp="1"/>
          </p:cNvSpPr>
          <p:nvPr>
            <p:ph type="subTitle" idx="1"/>
          </p:nvPr>
        </p:nvSpPr>
        <p:spPr>
          <a:xfrm>
            <a:off x="228600" y="685800"/>
            <a:ext cx="8686800" cy="5943600"/>
          </a:xfrm>
        </p:spPr>
        <p:txBody>
          <a:bodyPr/>
          <a:lstStyle/>
          <a:p>
            <a:endParaRPr lang="en-US" dirty="0"/>
          </a:p>
        </p:txBody>
      </p:sp>
      <p:pic>
        <p:nvPicPr>
          <p:cNvPr id="4" name="Picture 3"/>
          <p:cNvPicPr>
            <a:picLocks noChangeAspect="1" noChangeArrowheads="1"/>
          </p:cNvPicPr>
          <p:nvPr/>
        </p:nvPicPr>
        <p:blipFill>
          <a:blip r:embed="rId2"/>
          <a:srcRect/>
          <a:stretch>
            <a:fillRect/>
          </a:stretch>
        </p:blipFill>
        <p:spPr bwMode="auto">
          <a:xfrm>
            <a:off x="584200" y="1282700"/>
            <a:ext cx="8026400" cy="49657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Distance Vector Routing Table</a:t>
            </a:r>
            <a:endParaRPr lang="en-US" dirty="0"/>
          </a:p>
        </p:txBody>
      </p:sp>
      <p:sp>
        <p:nvSpPr>
          <p:cNvPr id="3" name="Subtitle 2"/>
          <p:cNvSpPr>
            <a:spLocks noGrp="1"/>
          </p:cNvSpPr>
          <p:nvPr>
            <p:ph type="subTitle" idx="1"/>
          </p:nvPr>
        </p:nvSpPr>
        <p:spPr>
          <a:xfrm>
            <a:off x="228600" y="685800"/>
            <a:ext cx="8686800" cy="5943600"/>
          </a:xfrm>
        </p:spPr>
        <p:txBody>
          <a:bodyPr>
            <a:normAutofit fontScale="92500" lnSpcReduction="10000"/>
          </a:bodyPr>
          <a:lstStyle/>
          <a:p>
            <a:endParaRPr lang="en-US" dirty="0" smtClean="0"/>
          </a:p>
          <a:p>
            <a:pPr algn="l"/>
            <a:endParaRPr lang="en-US" dirty="0" smtClean="0">
              <a:sym typeface="Wingdings" pitchFamily="2" charset="2"/>
            </a:endParaRPr>
          </a:p>
          <a:p>
            <a:pPr algn="l"/>
            <a:endParaRPr lang="en-US" dirty="0" smtClean="0">
              <a:sym typeface="Wingdings" pitchFamily="2" charset="2"/>
            </a:endParaRPr>
          </a:p>
          <a:p>
            <a:pPr algn="l"/>
            <a:endParaRPr lang="en-US" dirty="0" smtClean="0">
              <a:sym typeface="Wingdings" pitchFamily="2" charset="2"/>
            </a:endParaRPr>
          </a:p>
          <a:p>
            <a:pPr algn="l"/>
            <a:endParaRPr lang="en-US" dirty="0" smtClean="0">
              <a:sym typeface="Wingdings" pitchFamily="2" charset="2"/>
            </a:endParaRPr>
          </a:p>
          <a:p>
            <a:pPr algn="l">
              <a:buFont typeface="Wingdings"/>
              <a:buChar char="à"/>
            </a:pPr>
            <a:r>
              <a:rPr lang="en-US" sz="2800" dirty="0" smtClean="0">
                <a:sym typeface="Wingdings" pitchFamily="2" charset="2"/>
              </a:rPr>
              <a:t>The network ID is the final destination of the packet.</a:t>
            </a:r>
          </a:p>
          <a:p>
            <a:pPr algn="l">
              <a:buFont typeface="Wingdings"/>
              <a:buChar char="à"/>
            </a:pPr>
            <a:r>
              <a:rPr lang="en-US" sz="2800" dirty="0" smtClean="0">
                <a:sym typeface="Wingdings" pitchFamily="2" charset="2"/>
              </a:rPr>
              <a:t>The cost is the number of hops a packet must make to  </a:t>
            </a:r>
          </a:p>
          <a:p>
            <a:pPr algn="l"/>
            <a:r>
              <a:rPr lang="en-US" sz="2800" dirty="0" smtClean="0">
                <a:sym typeface="Wingdings" pitchFamily="2" charset="2"/>
              </a:rPr>
              <a:t>     get there.</a:t>
            </a:r>
          </a:p>
          <a:p>
            <a:pPr algn="l">
              <a:buFont typeface="Wingdings"/>
              <a:buChar char="à"/>
            </a:pPr>
            <a:r>
              <a:rPr lang="en-US" sz="2800" dirty="0" smtClean="0">
                <a:sym typeface="Wingdings" pitchFamily="2" charset="2"/>
              </a:rPr>
              <a:t>Next hop is the router to which a packet must be </a:t>
            </a:r>
          </a:p>
          <a:p>
            <a:pPr algn="l"/>
            <a:r>
              <a:rPr lang="en-US" sz="2800" dirty="0" smtClean="0">
                <a:sym typeface="Wingdings" pitchFamily="2" charset="2"/>
              </a:rPr>
              <a:t>    delivered on its way to particular destination.</a:t>
            </a:r>
          </a:p>
          <a:p>
            <a:pPr algn="l">
              <a:buFont typeface="Wingdings"/>
              <a:buChar char="à"/>
            </a:pPr>
            <a:r>
              <a:rPr lang="en-US" sz="2800" dirty="0" smtClean="0">
                <a:sym typeface="Wingdings" pitchFamily="2" charset="2"/>
              </a:rPr>
              <a:t>The table tells a router that it costs x to reach network Y </a:t>
            </a:r>
          </a:p>
          <a:p>
            <a:pPr algn="l"/>
            <a:r>
              <a:rPr lang="en-US" sz="2800" dirty="0" smtClean="0">
                <a:sym typeface="Wingdings" pitchFamily="2" charset="2"/>
              </a:rPr>
              <a:t>     via router Z.</a:t>
            </a:r>
            <a:endParaRPr lang="en-US" dirty="0" smtClean="0">
              <a:sym typeface="Wingdings" pitchFamily="2" charset="2"/>
            </a:endParaRPr>
          </a:p>
          <a:p>
            <a:pPr algn="l">
              <a:buFont typeface="Wingdings"/>
              <a:buChar char="à"/>
            </a:pPr>
            <a:endParaRPr lang="en-US" dirty="0" smtClean="0">
              <a:sym typeface="Wingdings" pitchFamily="2" charset="2"/>
            </a:endParaRPr>
          </a:p>
          <a:p>
            <a:pPr algn="l">
              <a:buFont typeface="Wingdings"/>
              <a:buChar char="à"/>
            </a:pPr>
            <a:endParaRPr lang="en-US" dirty="0" smtClean="0">
              <a:sym typeface="Wingdings" pitchFamily="2" charset="2"/>
            </a:endParaRPr>
          </a:p>
          <a:p>
            <a:pPr algn="l"/>
            <a:endParaRPr lang="en-US" dirty="0" smtClean="0">
              <a:sym typeface="Wingdings" pitchFamily="2" charset="2"/>
            </a:endParaRPr>
          </a:p>
          <a:p>
            <a:pPr algn="l"/>
            <a:endParaRPr lang="en-US" dirty="0" smtClean="0">
              <a:sym typeface="Wingdings" pitchFamily="2" charset="2"/>
            </a:endParaRPr>
          </a:p>
          <a:p>
            <a:pPr algn="l"/>
            <a:endParaRPr lang="en-US" dirty="0" smtClean="0">
              <a:sym typeface="Wingdings" pitchFamily="2" charset="2"/>
            </a:endParaRPr>
          </a:p>
          <a:p>
            <a:pPr algn="l"/>
            <a:endParaRPr lang="en-US" dirty="0" smtClean="0">
              <a:sym typeface="Wingdings" pitchFamily="2" charset="2"/>
            </a:endParaRPr>
          </a:p>
          <a:p>
            <a:pPr algn="l"/>
            <a:endParaRPr lang="en-US" dirty="0" smtClean="0">
              <a:sym typeface="Wingdings" pitchFamily="2" charset="2"/>
            </a:endParaRPr>
          </a:p>
          <a:p>
            <a:pPr algn="l"/>
            <a:endParaRPr lang="en-US" dirty="0" smtClean="0">
              <a:sym typeface="Wingdings" pitchFamily="2" charset="2"/>
            </a:endParaRPr>
          </a:p>
          <a:p>
            <a:pPr algn="l"/>
            <a:endParaRPr lang="en-US" dirty="0" smtClean="0">
              <a:sym typeface="Wingdings" pitchFamily="2" charset="2"/>
            </a:endParaRPr>
          </a:p>
          <a:p>
            <a:pPr algn="l"/>
            <a:endParaRPr lang="en-US" dirty="0"/>
          </a:p>
        </p:txBody>
      </p:sp>
      <p:pic>
        <p:nvPicPr>
          <p:cNvPr id="4" name="Picture 3"/>
          <p:cNvPicPr>
            <a:picLocks noChangeAspect="1" noChangeArrowheads="1"/>
          </p:cNvPicPr>
          <p:nvPr/>
        </p:nvPicPr>
        <p:blipFill>
          <a:blip r:embed="rId2"/>
          <a:srcRect/>
          <a:stretch>
            <a:fillRect/>
          </a:stretch>
        </p:blipFill>
        <p:spPr bwMode="auto">
          <a:xfrm>
            <a:off x="855663" y="762000"/>
            <a:ext cx="7221537" cy="2438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1422400" cy="366713"/>
          </a:xfrm>
          <a:prstGeom prst="rect">
            <a:avLst/>
          </a:prstGeom>
          <a:noFill/>
          <a:ln w="9525">
            <a:noFill/>
            <a:miter lim="800000"/>
            <a:headEnd/>
            <a:tailEnd/>
          </a:ln>
        </p:spPr>
        <p:txBody>
          <a:bodyPr wrap="none">
            <a:spAutoFit/>
          </a:bodyPr>
          <a:lstStyle/>
          <a:p>
            <a:r>
              <a:rPr lang="en-US" sz="1800"/>
              <a:t>Figure 21-20</a:t>
            </a:r>
          </a:p>
        </p:txBody>
      </p:sp>
      <p:pic>
        <p:nvPicPr>
          <p:cNvPr id="22531" name="Picture 3"/>
          <p:cNvPicPr>
            <a:picLocks noChangeAspect="1" noChangeArrowheads="1"/>
          </p:cNvPicPr>
          <p:nvPr/>
        </p:nvPicPr>
        <p:blipFill>
          <a:blip r:embed="rId2"/>
          <a:srcRect/>
          <a:stretch>
            <a:fillRect/>
          </a:stretch>
        </p:blipFill>
        <p:spPr bwMode="auto">
          <a:xfrm>
            <a:off x="152400" y="1547813"/>
            <a:ext cx="8821738" cy="4548187"/>
          </a:xfrm>
          <a:prstGeom prst="rect">
            <a:avLst/>
          </a:prstGeom>
          <a:noFill/>
          <a:ln w="9525">
            <a:noFill/>
            <a:miter lim="800000"/>
            <a:headEnd/>
            <a:tailEnd/>
          </a:ln>
        </p:spPr>
      </p:pic>
      <p:sp>
        <p:nvSpPr>
          <p:cNvPr id="22532" name="Text Box 4"/>
          <p:cNvSpPr txBox="1">
            <a:spLocks noChangeArrowheads="1"/>
          </p:cNvSpPr>
          <p:nvPr/>
        </p:nvSpPr>
        <p:spPr bwMode="auto">
          <a:xfrm>
            <a:off x="2133600" y="434975"/>
            <a:ext cx="4900613" cy="579438"/>
          </a:xfrm>
          <a:prstGeom prst="rect">
            <a:avLst/>
          </a:prstGeom>
          <a:noFill/>
          <a:ln w="9525">
            <a:noFill/>
            <a:miter lim="800000"/>
            <a:headEnd/>
            <a:tailEnd/>
          </a:ln>
        </p:spPr>
        <p:txBody>
          <a:bodyPr wrap="none">
            <a:spAutoFit/>
          </a:bodyPr>
          <a:lstStyle/>
          <a:p>
            <a:r>
              <a:rPr lang="en-US" sz="3200">
                <a:solidFill>
                  <a:schemeClr val="accent2"/>
                </a:solidFill>
              </a:rPr>
              <a:t>Routing Table Distribution</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Updating a routing Table</a:t>
            </a:r>
            <a:endParaRPr lang="en-US" dirty="0"/>
          </a:p>
        </p:txBody>
      </p:sp>
      <p:sp>
        <p:nvSpPr>
          <p:cNvPr id="3" name="Subtitle 2"/>
          <p:cNvSpPr>
            <a:spLocks noGrp="1"/>
          </p:cNvSpPr>
          <p:nvPr>
            <p:ph type="subTitle" idx="1"/>
          </p:nvPr>
        </p:nvSpPr>
        <p:spPr>
          <a:xfrm>
            <a:off x="228600" y="685800"/>
            <a:ext cx="8686800" cy="5943600"/>
          </a:xfrm>
        </p:spPr>
        <p:txBody>
          <a:bodyPr/>
          <a:lstStyle/>
          <a:p>
            <a:pPr algn="l"/>
            <a:r>
              <a:rPr lang="en-US" dirty="0" smtClean="0">
                <a:sym typeface="Wingdings" pitchFamily="2" charset="2"/>
              </a:rPr>
              <a:t> When A receives a routing table form B, it uses  </a:t>
            </a:r>
          </a:p>
          <a:p>
            <a:pPr algn="l"/>
            <a:r>
              <a:rPr lang="en-US" dirty="0" smtClean="0">
                <a:sym typeface="Wingdings" pitchFamily="2" charset="2"/>
              </a:rPr>
              <a:t>     the information to update it its own table,</a:t>
            </a:r>
          </a:p>
          <a:p>
            <a:pPr algn="l">
              <a:buFont typeface="Wingdings"/>
              <a:buChar char="à"/>
            </a:pPr>
            <a:r>
              <a:rPr lang="en-US" dirty="0" smtClean="0">
                <a:sym typeface="Wingdings" pitchFamily="2" charset="2"/>
              </a:rPr>
              <a:t>It says to itself:</a:t>
            </a:r>
          </a:p>
          <a:p>
            <a:pPr lvl="1" algn="l"/>
            <a:r>
              <a:rPr lang="en-US" dirty="0" smtClean="0">
                <a:sym typeface="Wingdings" pitchFamily="2" charset="2"/>
              </a:rPr>
              <a:t>“ B has sent me a table that shows how its packets can get to network 55 and 14.</a:t>
            </a:r>
          </a:p>
          <a:p>
            <a:pPr lvl="1" algn="l"/>
            <a:r>
              <a:rPr lang="en-US" dirty="0" smtClean="0">
                <a:sym typeface="Wingdings" pitchFamily="2" charset="2"/>
              </a:rPr>
              <a:t>“ I know that B is my neighbor, so my packets  can reach B in one hop.”</a:t>
            </a:r>
          </a:p>
          <a:p>
            <a:pPr lvl="1" algn="l"/>
            <a:r>
              <a:rPr lang="en-US" dirty="0" smtClean="0">
                <a:sym typeface="Wingdings" pitchFamily="2" charset="2"/>
              </a:rPr>
              <a:t>“ So, if I add one more hop to all of the costs shown in B’s table, the sum will be my cost  for reaching those other networks”</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Updating routing table for router A</a:t>
            </a:r>
            <a:endParaRPr lang="en-US" dirty="0"/>
          </a:p>
        </p:txBody>
      </p:sp>
      <p:sp>
        <p:nvSpPr>
          <p:cNvPr id="3" name="Subtitle 2"/>
          <p:cNvSpPr>
            <a:spLocks noGrp="1"/>
          </p:cNvSpPr>
          <p:nvPr>
            <p:ph type="subTitle" idx="1"/>
          </p:nvPr>
        </p:nvSpPr>
        <p:spPr>
          <a:xfrm>
            <a:off x="228600" y="685800"/>
            <a:ext cx="8686800" cy="5943600"/>
          </a:xfrm>
        </p:spPr>
        <p:txBody>
          <a:bodyPr/>
          <a:lstStyle/>
          <a:p>
            <a:endParaRPr lang="en-US" dirty="0"/>
          </a:p>
        </p:txBody>
      </p:sp>
      <p:pic>
        <p:nvPicPr>
          <p:cNvPr id="4" name="Picture 3"/>
          <p:cNvPicPr>
            <a:picLocks noChangeAspect="1" noChangeArrowheads="1"/>
          </p:cNvPicPr>
          <p:nvPr/>
        </p:nvPicPr>
        <p:blipFill>
          <a:blip r:embed="rId2"/>
          <a:srcRect/>
          <a:stretch>
            <a:fillRect/>
          </a:stretch>
        </p:blipFill>
        <p:spPr bwMode="auto">
          <a:xfrm>
            <a:off x="355600" y="1905000"/>
            <a:ext cx="8255000" cy="3200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Final Routing table</a:t>
            </a:r>
            <a:endParaRPr lang="en-US" dirty="0"/>
          </a:p>
        </p:txBody>
      </p:sp>
      <p:sp>
        <p:nvSpPr>
          <p:cNvPr id="3" name="Subtitle 2"/>
          <p:cNvSpPr>
            <a:spLocks noGrp="1"/>
          </p:cNvSpPr>
          <p:nvPr>
            <p:ph type="subTitle" idx="1"/>
          </p:nvPr>
        </p:nvSpPr>
        <p:spPr>
          <a:xfrm>
            <a:off x="228600" y="685800"/>
            <a:ext cx="8686800" cy="5943600"/>
          </a:xfrm>
        </p:spPr>
        <p:txBody>
          <a:bodyPr/>
          <a:lstStyle/>
          <a:p>
            <a:endParaRPr lang="en-US" dirty="0"/>
          </a:p>
        </p:txBody>
      </p:sp>
      <p:pic>
        <p:nvPicPr>
          <p:cNvPr id="4" name="Picture 3"/>
          <p:cNvPicPr>
            <a:picLocks noChangeAspect="1" noChangeArrowheads="1"/>
          </p:cNvPicPr>
          <p:nvPr/>
        </p:nvPicPr>
        <p:blipFill>
          <a:blip r:embed="rId2"/>
          <a:srcRect/>
          <a:stretch>
            <a:fillRect/>
          </a:stretch>
        </p:blipFill>
        <p:spPr bwMode="auto">
          <a:xfrm>
            <a:off x="944563" y="884238"/>
            <a:ext cx="7056437" cy="55927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Updating a Routing Table rules</a:t>
            </a:r>
            <a:endParaRPr lang="en-US" dirty="0"/>
          </a:p>
        </p:txBody>
      </p:sp>
      <p:sp>
        <p:nvSpPr>
          <p:cNvPr id="3" name="Subtitle 2"/>
          <p:cNvSpPr>
            <a:spLocks noGrp="1"/>
          </p:cNvSpPr>
          <p:nvPr>
            <p:ph type="subTitle" idx="1"/>
          </p:nvPr>
        </p:nvSpPr>
        <p:spPr>
          <a:xfrm>
            <a:off x="228600" y="685800"/>
            <a:ext cx="8686800" cy="5943600"/>
          </a:xfrm>
        </p:spPr>
        <p:txBody>
          <a:bodyPr>
            <a:normAutofit/>
          </a:bodyPr>
          <a:lstStyle/>
          <a:p>
            <a:pPr marL="514350" indent="-514350" algn="l">
              <a:buAutoNum type="arabicPeriod"/>
            </a:pPr>
            <a:r>
              <a:rPr lang="en-US" sz="2800" dirty="0" smtClean="0">
                <a:sym typeface="Wingdings" pitchFamily="2" charset="2"/>
              </a:rPr>
              <a:t>If the advertised destination is not in the routing table, the router should add the advertised information to the table.</a:t>
            </a:r>
          </a:p>
          <a:p>
            <a:pPr marL="514350" indent="-514350" algn="l">
              <a:buAutoNum type="arabicPeriod"/>
            </a:pPr>
            <a:r>
              <a:rPr lang="en-US" sz="2800" dirty="0" smtClean="0">
                <a:sym typeface="Wingdings" pitchFamily="2" charset="2"/>
              </a:rPr>
              <a:t>If the advertised destination is in the routing table,</a:t>
            </a:r>
          </a:p>
          <a:p>
            <a:pPr marL="971550" lvl="1" indent="-514350" algn="l">
              <a:buAutoNum type="arabicPeriod"/>
            </a:pPr>
            <a:r>
              <a:rPr lang="en-US" sz="2400" dirty="0" smtClean="0">
                <a:sym typeface="Wingdings" pitchFamily="2" charset="2"/>
              </a:rPr>
              <a:t>If the next hop  field is the same, the router should replace the entry in the table with the advertised one. Even if the advertised hop count is larger, the advertised entry should replace the entry in the table because the new information  invalidated the old.</a:t>
            </a:r>
          </a:p>
          <a:p>
            <a:pPr marL="971550" lvl="1" indent="-514350" algn="l">
              <a:buAutoNum type="arabicPeriod"/>
            </a:pPr>
            <a:r>
              <a:rPr lang="en-US" sz="2400" dirty="0" smtClean="0">
                <a:sym typeface="Wingdings" pitchFamily="2" charset="2"/>
              </a:rPr>
              <a:t>If the next hop field is not the same,</a:t>
            </a:r>
          </a:p>
          <a:p>
            <a:pPr marL="1428750" lvl="2" indent="-514350" algn="l">
              <a:buAutoNum type="arabicPeriod"/>
            </a:pPr>
            <a:r>
              <a:rPr lang="en-US" sz="2000" dirty="0" smtClean="0">
                <a:sym typeface="Wingdings" pitchFamily="2" charset="2"/>
              </a:rPr>
              <a:t>If the advertised hop count is smaller than the one in the table, the router should replace the entry in the table with the new one.</a:t>
            </a:r>
          </a:p>
          <a:p>
            <a:pPr marL="1428750" lvl="2" indent="-514350" algn="l">
              <a:buAutoNum type="arabicPeriod"/>
            </a:pPr>
            <a:r>
              <a:rPr lang="en-US" sz="2000" dirty="0" smtClean="0">
                <a:sym typeface="Wingdings" pitchFamily="2" charset="2"/>
              </a:rPr>
              <a:t>If the advertised hop count is not smaller, the router should do nothing.</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Updating a Routing Table rules</a:t>
            </a:r>
            <a:endParaRPr lang="en-US" dirty="0"/>
          </a:p>
        </p:txBody>
      </p:sp>
      <p:sp>
        <p:nvSpPr>
          <p:cNvPr id="3" name="Subtitle 2"/>
          <p:cNvSpPr>
            <a:spLocks noGrp="1"/>
          </p:cNvSpPr>
          <p:nvPr>
            <p:ph type="subTitle" idx="1"/>
          </p:nvPr>
        </p:nvSpPr>
        <p:spPr>
          <a:xfrm>
            <a:off x="228600" y="685800"/>
            <a:ext cx="8686800" cy="5943600"/>
          </a:xfrm>
        </p:spPr>
        <p:txBody>
          <a:bodyPr>
            <a:normAutofit/>
          </a:bodyPr>
          <a:lstStyle/>
          <a:p>
            <a:pPr marL="514350" indent="-514350" algn="l">
              <a:buAutoNum type="arabicPeriod"/>
            </a:pPr>
            <a:endParaRPr lang="en-US" sz="2000" dirty="0" smtClean="0">
              <a:sym typeface="Wingdings" pitchFamily="2" charset="2"/>
            </a:endParaRPr>
          </a:p>
        </p:txBody>
      </p:sp>
      <p:pic>
        <p:nvPicPr>
          <p:cNvPr id="4" name="Picture 3"/>
          <p:cNvPicPr>
            <a:picLocks noChangeAspect="1" noChangeArrowheads="1"/>
          </p:cNvPicPr>
          <p:nvPr/>
        </p:nvPicPr>
        <p:blipFill>
          <a:blip r:embed="rId2"/>
          <a:srcRect/>
          <a:stretch>
            <a:fillRect/>
          </a:stretch>
        </p:blipFill>
        <p:spPr bwMode="auto">
          <a:xfrm>
            <a:off x="590550" y="788987"/>
            <a:ext cx="8096250" cy="56880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Link State Routing</a:t>
            </a:r>
            <a:endParaRPr lang="en-US" dirty="0"/>
          </a:p>
        </p:txBody>
      </p:sp>
      <p:sp>
        <p:nvSpPr>
          <p:cNvPr id="3" name="Subtitle 2"/>
          <p:cNvSpPr>
            <a:spLocks noGrp="1"/>
          </p:cNvSpPr>
          <p:nvPr>
            <p:ph type="subTitle" idx="1"/>
          </p:nvPr>
        </p:nvSpPr>
        <p:spPr>
          <a:xfrm>
            <a:off x="228600" y="685800"/>
            <a:ext cx="8686800" cy="5943600"/>
          </a:xfrm>
        </p:spPr>
        <p:txBody>
          <a:bodyPr>
            <a:normAutofit/>
          </a:bodyPr>
          <a:lstStyle/>
          <a:p>
            <a:pPr marL="514350" indent="-514350" algn="l">
              <a:buFont typeface="Wingdings"/>
              <a:buChar char="à"/>
            </a:pPr>
            <a:r>
              <a:rPr lang="en-US" sz="2800" dirty="0" smtClean="0">
                <a:sym typeface="Wingdings" pitchFamily="2" charset="2"/>
              </a:rPr>
              <a:t>Rules for algorithm:</a:t>
            </a:r>
            <a:endParaRPr lang="en-US" sz="2400" dirty="0" smtClean="0">
              <a:sym typeface="Wingdings" pitchFamily="2" charset="2"/>
            </a:endParaRPr>
          </a:p>
          <a:p>
            <a:pPr marL="514350" indent="-514350" algn="l">
              <a:buAutoNum type="arabicParenBoth"/>
            </a:pPr>
            <a:r>
              <a:rPr lang="en-US" sz="2400" dirty="0" smtClean="0">
                <a:sym typeface="Wingdings" pitchFamily="2" charset="2"/>
              </a:rPr>
              <a:t>Knowledge about  the  neighborhood:</a:t>
            </a:r>
          </a:p>
          <a:p>
            <a:pPr marL="514350" indent="-514350" algn="l"/>
            <a:r>
              <a:rPr lang="en-US" sz="2400" dirty="0" smtClean="0">
                <a:sym typeface="Wingdings" pitchFamily="2" charset="2"/>
              </a:rPr>
              <a:t>	Instead of sending its entire routing table, a router sends </a:t>
            </a:r>
          </a:p>
          <a:p>
            <a:pPr marL="514350" indent="-514350" algn="l"/>
            <a:r>
              <a:rPr lang="en-US" sz="2400" dirty="0" smtClean="0">
                <a:sym typeface="Wingdings" pitchFamily="2" charset="2"/>
              </a:rPr>
              <a:t>            information about its neighborhood only.</a:t>
            </a:r>
          </a:p>
          <a:p>
            <a:pPr marL="514350" indent="-514350" algn="l"/>
            <a:r>
              <a:rPr lang="en-US" sz="2400" dirty="0" smtClean="0">
                <a:sym typeface="Wingdings" pitchFamily="2" charset="2"/>
              </a:rPr>
              <a:t>(2) To all routers:</a:t>
            </a:r>
          </a:p>
          <a:p>
            <a:pPr marL="514350" indent="-514350" algn="l"/>
            <a:r>
              <a:rPr lang="en-US" sz="2400" dirty="0" smtClean="0">
                <a:sym typeface="Wingdings" pitchFamily="2" charset="2"/>
              </a:rPr>
              <a:t>	 Each router sends  this information to every other router on </a:t>
            </a:r>
          </a:p>
          <a:p>
            <a:pPr marL="514350" indent="-514350" algn="l"/>
            <a:r>
              <a:rPr lang="en-US" sz="2400" dirty="0" smtClean="0">
                <a:sym typeface="Wingdings" pitchFamily="2" charset="2"/>
              </a:rPr>
              <a:t>             the  internetwork, not  just to its neighbors.</a:t>
            </a:r>
          </a:p>
          <a:p>
            <a:pPr marL="514350" indent="-514350" algn="l"/>
            <a:r>
              <a:rPr lang="en-US" sz="2400" dirty="0" smtClean="0">
                <a:sym typeface="Wingdings" pitchFamily="2" charset="2"/>
              </a:rPr>
              <a:t>(3) Information sharing when there is a change:</a:t>
            </a:r>
          </a:p>
          <a:p>
            <a:pPr marL="514350" indent="-514350" algn="l"/>
            <a:r>
              <a:rPr lang="en-US" sz="2400" dirty="0" smtClean="0">
                <a:sym typeface="Wingdings" pitchFamily="2" charset="2"/>
              </a:rPr>
              <a:t>	 Each router sends out information about the neighbors when </a:t>
            </a:r>
          </a:p>
          <a:p>
            <a:pPr marL="514350" indent="-514350" algn="l"/>
            <a:r>
              <a:rPr lang="en-US" sz="2400" dirty="0" smtClean="0">
                <a:sym typeface="Wingdings" pitchFamily="2" charset="2"/>
              </a:rPr>
              <a:t>             there is a change.</a:t>
            </a:r>
          </a:p>
          <a:p>
            <a:pPr marL="514350" indent="-514350" algn="l"/>
            <a:endParaRPr lang="en-US" sz="2400" dirty="0" smtClean="0">
              <a:sym typeface="Wingdings" pitchFamily="2" charset="2"/>
            </a:endParaRPr>
          </a:p>
          <a:p>
            <a:pPr marL="514350" indent="-514350" algn="l"/>
            <a:endParaRPr lang="en-US" sz="2800" dirty="0" smtClean="0">
              <a:sym typeface="Wingdings" pitchFamily="2" charset="2"/>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277813"/>
            <a:ext cx="8229600" cy="636587"/>
          </a:xfrm>
        </p:spPr>
        <p:txBody>
          <a:bodyPr/>
          <a:lstStyle/>
          <a:p>
            <a:r>
              <a:rPr lang="en-US" sz="3200" b="1"/>
              <a:t>Network Layer Duties</a:t>
            </a:r>
          </a:p>
        </p:txBody>
      </p:sp>
      <p:pic>
        <p:nvPicPr>
          <p:cNvPr id="371718" name="Picture 6"/>
          <p:cNvPicPr>
            <a:picLocks noGrp="1" noChangeAspect="1" noChangeArrowheads="1"/>
          </p:cNvPicPr>
          <p:nvPr>
            <p:ph idx="1"/>
          </p:nvPr>
        </p:nvPicPr>
        <p:blipFill>
          <a:blip r:embed="rId2"/>
          <a:srcRect/>
          <a:stretch>
            <a:fillRect/>
          </a:stretch>
        </p:blipFill>
        <p:spPr>
          <a:xfrm>
            <a:off x="457200" y="2286000"/>
            <a:ext cx="8229600" cy="2292350"/>
          </a:xfrm>
          <a:noFill/>
          <a:ln/>
        </p:spPr>
      </p:pic>
      <p:sp>
        <p:nvSpPr>
          <p:cNvPr id="7" name="Slide Number Placeholder 5"/>
          <p:cNvSpPr>
            <a:spLocks noGrp="1"/>
          </p:cNvSpPr>
          <p:nvPr>
            <p:ph type="sldNum" sz="quarter" idx="12"/>
          </p:nvPr>
        </p:nvSpPr>
        <p:spPr/>
        <p:txBody>
          <a:bodyPr/>
          <a:lstStyle/>
          <a:p>
            <a:fld id="{56AC4FFA-8086-4263-BED1-4554F70F0FF2}" type="slidenum">
              <a:rPr lang="en-US"/>
              <a:pPr/>
              <a:t>3</a:t>
            </a:fld>
            <a:endParaRPr lang="en-US"/>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Link State Routing</a:t>
            </a:r>
            <a:endParaRPr lang="en-US" dirty="0"/>
          </a:p>
        </p:txBody>
      </p:sp>
      <p:sp>
        <p:nvSpPr>
          <p:cNvPr id="3" name="Subtitle 2"/>
          <p:cNvSpPr>
            <a:spLocks noGrp="1"/>
          </p:cNvSpPr>
          <p:nvPr>
            <p:ph type="subTitle" idx="1"/>
          </p:nvPr>
        </p:nvSpPr>
        <p:spPr>
          <a:xfrm>
            <a:off x="228600" y="685800"/>
            <a:ext cx="8686800" cy="5943600"/>
          </a:xfrm>
        </p:spPr>
        <p:txBody>
          <a:bodyPr>
            <a:normAutofit/>
          </a:bodyPr>
          <a:lstStyle/>
          <a:p>
            <a:pPr marL="514350" indent="-514350" algn="l">
              <a:buAutoNum type="arabicPeriod"/>
            </a:pPr>
            <a:endParaRPr lang="en-US" sz="2000" dirty="0" smtClean="0">
              <a:sym typeface="Wingdings" pitchFamily="2" charset="2"/>
            </a:endParaRPr>
          </a:p>
        </p:txBody>
      </p:sp>
      <p:pic>
        <p:nvPicPr>
          <p:cNvPr id="4" name="Picture 3"/>
          <p:cNvPicPr>
            <a:picLocks noChangeAspect="1" noChangeArrowheads="1"/>
          </p:cNvPicPr>
          <p:nvPr/>
        </p:nvPicPr>
        <p:blipFill>
          <a:blip r:embed="rId2"/>
          <a:srcRect/>
          <a:stretch>
            <a:fillRect/>
          </a:stretch>
        </p:blipFill>
        <p:spPr bwMode="auto">
          <a:xfrm>
            <a:off x="255588" y="1049338"/>
            <a:ext cx="8812212" cy="53514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Packet Cost</a:t>
            </a:r>
            <a:endParaRPr lang="en-US" dirty="0"/>
          </a:p>
        </p:txBody>
      </p:sp>
      <p:sp>
        <p:nvSpPr>
          <p:cNvPr id="3" name="Subtitle 2"/>
          <p:cNvSpPr>
            <a:spLocks noGrp="1"/>
          </p:cNvSpPr>
          <p:nvPr>
            <p:ph type="subTitle" idx="1"/>
          </p:nvPr>
        </p:nvSpPr>
        <p:spPr>
          <a:xfrm>
            <a:off x="228600" y="685800"/>
            <a:ext cx="8686800" cy="5943600"/>
          </a:xfrm>
        </p:spPr>
        <p:txBody>
          <a:bodyPr>
            <a:normAutofit/>
          </a:bodyPr>
          <a:lstStyle/>
          <a:p>
            <a:pPr marL="514350" indent="-514350" algn="l">
              <a:buFont typeface="Wingdings"/>
              <a:buChar char="à"/>
            </a:pPr>
            <a:r>
              <a:rPr lang="en-US" sz="2800" dirty="0" smtClean="0">
                <a:sym typeface="Wingdings" pitchFamily="2" charset="2"/>
              </a:rPr>
              <a:t>In distance vector routing , cost refers to a hop count.</a:t>
            </a:r>
          </a:p>
          <a:p>
            <a:pPr marL="514350" indent="-514350" algn="l">
              <a:buFont typeface="Wingdings"/>
              <a:buChar char="à"/>
            </a:pPr>
            <a:r>
              <a:rPr lang="en-US" sz="2800" dirty="0" smtClean="0">
                <a:sym typeface="Wingdings" pitchFamily="2" charset="2"/>
              </a:rPr>
              <a:t>In link state routing, cost is weighted  value based on a variety of factors such as security levels, traffic, or the state of the link.</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Packet Cost</a:t>
            </a:r>
            <a:endParaRPr lang="en-US" dirty="0"/>
          </a:p>
        </p:txBody>
      </p:sp>
      <p:sp>
        <p:nvSpPr>
          <p:cNvPr id="3" name="Subtitle 2"/>
          <p:cNvSpPr>
            <a:spLocks noGrp="1"/>
          </p:cNvSpPr>
          <p:nvPr>
            <p:ph type="subTitle" idx="1"/>
          </p:nvPr>
        </p:nvSpPr>
        <p:spPr>
          <a:xfrm>
            <a:off x="228600" y="685800"/>
            <a:ext cx="8686800" cy="5943600"/>
          </a:xfrm>
        </p:spPr>
        <p:txBody>
          <a:bodyPr>
            <a:normAutofit/>
          </a:bodyPr>
          <a:lstStyle/>
          <a:p>
            <a:pPr marL="514350" indent="-514350" algn="l">
              <a:buFont typeface="Wingdings"/>
              <a:buChar char="à"/>
            </a:pPr>
            <a:endParaRPr lang="en-US" sz="2800" dirty="0" smtClean="0">
              <a:sym typeface="Wingdings" pitchFamily="2" charset="2"/>
            </a:endParaRPr>
          </a:p>
        </p:txBody>
      </p:sp>
      <p:pic>
        <p:nvPicPr>
          <p:cNvPr id="4" name="Picture 3"/>
          <p:cNvPicPr>
            <a:picLocks noChangeAspect="1" noChangeArrowheads="1"/>
          </p:cNvPicPr>
          <p:nvPr/>
        </p:nvPicPr>
        <p:blipFill>
          <a:blip r:embed="rId2"/>
          <a:srcRect/>
          <a:stretch>
            <a:fillRect/>
          </a:stretch>
        </p:blipFill>
        <p:spPr bwMode="auto">
          <a:xfrm>
            <a:off x="304800" y="1066800"/>
            <a:ext cx="8610600" cy="5257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Packet Cost</a:t>
            </a:r>
            <a:endParaRPr lang="en-US" dirty="0"/>
          </a:p>
        </p:txBody>
      </p:sp>
      <p:sp>
        <p:nvSpPr>
          <p:cNvPr id="3" name="Subtitle 2"/>
          <p:cNvSpPr>
            <a:spLocks noGrp="1"/>
          </p:cNvSpPr>
          <p:nvPr>
            <p:ph type="subTitle" idx="1"/>
          </p:nvPr>
        </p:nvSpPr>
        <p:spPr>
          <a:xfrm>
            <a:off x="228600" y="685800"/>
            <a:ext cx="8686800" cy="5943600"/>
          </a:xfrm>
        </p:spPr>
        <p:txBody>
          <a:bodyPr>
            <a:normAutofit/>
          </a:bodyPr>
          <a:lstStyle/>
          <a:p>
            <a:pPr marL="514350" indent="-514350" algn="l">
              <a:buFont typeface="Wingdings"/>
              <a:buChar char="à"/>
            </a:pPr>
            <a:endParaRPr lang="en-US" sz="2800" dirty="0" smtClean="0">
              <a:sym typeface="Wingdings" pitchFamily="2" charset="2"/>
            </a:endParaRPr>
          </a:p>
        </p:txBody>
      </p:sp>
      <p:pic>
        <p:nvPicPr>
          <p:cNvPr id="4" name="Picture 3"/>
          <p:cNvPicPr>
            <a:picLocks noChangeAspect="1" noChangeArrowheads="1"/>
          </p:cNvPicPr>
          <p:nvPr/>
        </p:nvPicPr>
        <p:blipFill>
          <a:blip r:embed="rId2"/>
          <a:srcRect/>
          <a:stretch>
            <a:fillRect/>
          </a:stretch>
        </p:blipFill>
        <p:spPr bwMode="auto">
          <a:xfrm>
            <a:off x="500063" y="1447800"/>
            <a:ext cx="8034337" cy="2971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Flooding of A’s LSP</a:t>
            </a:r>
            <a:endParaRPr lang="en-US" dirty="0"/>
          </a:p>
        </p:txBody>
      </p:sp>
      <p:sp>
        <p:nvSpPr>
          <p:cNvPr id="3" name="Subtitle 2"/>
          <p:cNvSpPr>
            <a:spLocks noGrp="1"/>
          </p:cNvSpPr>
          <p:nvPr>
            <p:ph type="subTitle" idx="1"/>
          </p:nvPr>
        </p:nvSpPr>
        <p:spPr>
          <a:xfrm>
            <a:off x="228600" y="685800"/>
            <a:ext cx="8686800" cy="5943600"/>
          </a:xfrm>
        </p:spPr>
        <p:txBody>
          <a:bodyPr>
            <a:normAutofit/>
          </a:bodyPr>
          <a:lstStyle/>
          <a:p>
            <a:pPr marL="514350" indent="-514350" algn="l">
              <a:buFont typeface="Wingdings"/>
              <a:buChar char="à"/>
            </a:pPr>
            <a:endParaRPr lang="en-US" sz="2800" dirty="0" smtClean="0">
              <a:sym typeface="Wingdings" pitchFamily="2" charset="2"/>
            </a:endParaRPr>
          </a:p>
        </p:txBody>
      </p:sp>
      <p:pic>
        <p:nvPicPr>
          <p:cNvPr id="4" name="Picture 4"/>
          <p:cNvPicPr>
            <a:picLocks noChangeAspect="1" noChangeArrowheads="1"/>
          </p:cNvPicPr>
          <p:nvPr/>
        </p:nvPicPr>
        <p:blipFill>
          <a:blip r:embed="rId2"/>
          <a:srcRect/>
          <a:stretch>
            <a:fillRect/>
          </a:stretch>
        </p:blipFill>
        <p:spPr bwMode="auto">
          <a:xfrm>
            <a:off x="428625" y="1547813"/>
            <a:ext cx="8410575" cy="470058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US" dirty="0" smtClean="0"/>
              <a:t>Link state database</a:t>
            </a:r>
            <a:endParaRPr lang="en-US" dirty="0"/>
          </a:p>
        </p:txBody>
      </p:sp>
      <p:sp>
        <p:nvSpPr>
          <p:cNvPr id="3" name="Subtitle 2"/>
          <p:cNvSpPr>
            <a:spLocks noGrp="1"/>
          </p:cNvSpPr>
          <p:nvPr>
            <p:ph type="subTitle" idx="1"/>
          </p:nvPr>
        </p:nvSpPr>
        <p:spPr>
          <a:xfrm>
            <a:off x="228600" y="685800"/>
            <a:ext cx="8686800" cy="5943600"/>
          </a:xfrm>
        </p:spPr>
        <p:txBody>
          <a:bodyPr>
            <a:normAutofit/>
          </a:bodyPr>
          <a:lstStyle/>
          <a:p>
            <a:pPr marL="514350" indent="-514350" algn="l">
              <a:buFont typeface="Wingdings"/>
              <a:buChar char="à"/>
            </a:pPr>
            <a:endParaRPr lang="en-US" sz="2800" dirty="0" smtClean="0">
              <a:sym typeface="Wingdings" pitchFamily="2" charset="2"/>
            </a:endParaRPr>
          </a:p>
        </p:txBody>
      </p:sp>
      <p:pic>
        <p:nvPicPr>
          <p:cNvPr id="4" name="Picture 3"/>
          <p:cNvPicPr>
            <a:picLocks noChangeAspect="1" noChangeArrowheads="1"/>
          </p:cNvPicPr>
          <p:nvPr/>
        </p:nvPicPr>
        <p:blipFill>
          <a:blip r:embed="rId2"/>
          <a:srcRect/>
          <a:stretch>
            <a:fillRect/>
          </a:stretch>
        </p:blipFill>
        <p:spPr bwMode="auto">
          <a:xfrm>
            <a:off x="1143001" y="1143000"/>
            <a:ext cx="7010400" cy="51752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Different types of address</a:t>
            </a:r>
            <a:endParaRPr lang="en-US" dirty="0"/>
          </a:p>
        </p:txBody>
      </p:sp>
      <p:sp>
        <p:nvSpPr>
          <p:cNvPr id="3" name="Content Placeholder 2"/>
          <p:cNvSpPr>
            <a:spLocks noGrp="1"/>
          </p:cNvSpPr>
          <p:nvPr>
            <p:ph idx="1"/>
          </p:nvPr>
        </p:nvSpPr>
        <p:spPr>
          <a:xfrm>
            <a:off x="152400" y="609600"/>
            <a:ext cx="8763000" cy="6019800"/>
          </a:xfrm>
        </p:spPr>
        <p:txBody>
          <a:bodyPr/>
          <a:lstStyle/>
          <a:p>
            <a:r>
              <a:rPr lang="en-US" dirty="0" smtClean="0"/>
              <a:t>Three different levels of addresses are used in an internet  using TCP/IP protocols:</a:t>
            </a:r>
          </a:p>
          <a:p>
            <a:pPr marL="971550" lvl="1" indent="-514350">
              <a:buAutoNum type="arabicParenBoth"/>
            </a:pPr>
            <a:r>
              <a:rPr lang="en-US" dirty="0" smtClean="0"/>
              <a:t>Physical Address</a:t>
            </a:r>
          </a:p>
          <a:p>
            <a:pPr marL="971550" lvl="1" indent="-514350">
              <a:buAutoNum type="arabicParenBoth"/>
            </a:pPr>
            <a:r>
              <a:rPr lang="en-US" dirty="0" smtClean="0"/>
              <a:t>Logical Address</a:t>
            </a:r>
          </a:p>
          <a:p>
            <a:pPr marL="971550" lvl="1" indent="-514350">
              <a:buAutoNum type="arabicParenBoth"/>
            </a:pPr>
            <a:r>
              <a:rPr lang="en-US" dirty="0" smtClean="0"/>
              <a:t>Port Address</a:t>
            </a:r>
            <a:endParaRPr lang="en-US" dirty="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Physical Address</a:t>
            </a:r>
            <a:endParaRPr lang="en-US" dirty="0"/>
          </a:p>
        </p:txBody>
      </p:sp>
      <p:sp>
        <p:nvSpPr>
          <p:cNvPr id="3" name="Content Placeholder 2"/>
          <p:cNvSpPr>
            <a:spLocks noGrp="1"/>
          </p:cNvSpPr>
          <p:nvPr>
            <p:ph idx="1"/>
          </p:nvPr>
        </p:nvSpPr>
        <p:spPr>
          <a:xfrm>
            <a:off x="152400" y="609600"/>
            <a:ext cx="8763000" cy="6019800"/>
          </a:xfrm>
        </p:spPr>
        <p:txBody>
          <a:bodyPr/>
          <a:lstStyle/>
          <a:p>
            <a:r>
              <a:rPr lang="en-US" dirty="0" smtClean="0"/>
              <a:t>It is also known as link address.</a:t>
            </a:r>
          </a:p>
          <a:p>
            <a:r>
              <a:rPr lang="en-US" dirty="0" smtClean="0"/>
              <a:t>It is defined  by its LAN or WAN.</a:t>
            </a:r>
          </a:p>
          <a:p>
            <a:r>
              <a:rPr lang="en-US" dirty="0" smtClean="0"/>
              <a:t>It is lowest level address.</a:t>
            </a:r>
          </a:p>
          <a:p>
            <a:r>
              <a:rPr lang="en-US" dirty="0" smtClean="0"/>
              <a:t>It has an authority over the network.</a:t>
            </a:r>
          </a:p>
          <a:p>
            <a:r>
              <a:rPr lang="en-US" dirty="0" smtClean="0"/>
              <a:t>It can be either</a:t>
            </a:r>
          </a:p>
          <a:p>
            <a:pPr lvl="1"/>
            <a:r>
              <a:rPr lang="en-US" dirty="0" err="1" smtClean="0"/>
              <a:t>Unicast</a:t>
            </a:r>
            <a:r>
              <a:rPr lang="en-US" dirty="0" smtClean="0"/>
              <a:t> ( One single recipient) </a:t>
            </a:r>
          </a:p>
          <a:p>
            <a:pPr lvl="1"/>
            <a:r>
              <a:rPr lang="en-US" dirty="0" smtClean="0"/>
              <a:t>Multicast (a group of a recipients)</a:t>
            </a:r>
          </a:p>
          <a:p>
            <a:pPr lvl="1"/>
            <a:r>
              <a:rPr lang="en-US" dirty="0" smtClean="0"/>
              <a:t>Broadcast ( To be received by all systems in the network.)</a:t>
            </a:r>
          </a:p>
          <a:p>
            <a:pPr lvl="0"/>
            <a:r>
              <a:rPr lang="en-US" dirty="0" smtClean="0">
                <a:solidFill>
                  <a:prstClr val="white"/>
                </a:solidFill>
              </a:rPr>
              <a:t>Some networks supports all three addresses.</a:t>
            </a:r>
          </a:p>
          <a:p>
            <a:pPr lvl="0"/>
            <a:endParaRPr lang="en-US" dirty="0" smtClean="0">
              <a:solidFill>
                <a:prstClr val="white"/>
              </a:solidFill>
            </a:endParaRPr>
          </a:p>
          <a:p>
            <a:pPr lvl="1">
              <a:buNone/>
            </a:pPr>
            <a:endParaRPr lang="en-US" dirty="0" smtClean="0"/>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Addressing</a:t>
            </a:r>
            <a:endParaRPr lang="en-US" dirty="0"/>
          </a:p>
        </p:txBody>
      </p:sp>
      <p:sp>
        <p:nvSpPr>
          <p:cNvPr id="3" name="Content Placeholder 2"/>
          <p:cNvSpPr>
            <a:spLocks noGrp="1"/>
          </p:cNvSpPr>
          <p:nvPr>
            <p:ph idx="1"/>
          </p:nvPr>
        </p:nvSpPr>
        <p:spPr>
          <a:xfrm>
            <a:off x="152400" y="609600"/>
            <a:ext cx="8763000" cy="6019800"/>
          </a:xfrm>
        </p:spPr>
        <p:txBody>
          <a:bodyPr/>
          <a:lstStyle/>
          <a:p>
            <a:endParaRPr lang="en-US" dirty="0"/>
          </a:p>
        </p:txBody>
      </p:sp>
      <p:pic>
        <p:nvPicPr>
          <p:cNvPr id="4" name="Picture 6"/>
          <p:cNvPicPr>
            <a:picLocks noChangeArrowheads="1"/>
          </p:cNvPicPr>
          <p:nvPr/>
        </p:nvPicPr>
        <p:blipFill>
          <a:blip r:embed="rId2"/>
          <a:srcRect/>
          <a:stretch>
            <a:fillRect/>
          </a:stretch>
        </p:blipFill>
        <p:spPr bwMode="auto">
          <a:xfrm>
            <a:off x="381000" y="1752600"/>
            <a:ext cx="8382000" cy="3617913"/>
          </a:xfrm>
          <a:prstGeom prst="rect">
            <a:avLst/>
          </a:prstGeom>
          <a:noFill/>
          <a:ln w="12700">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Logical Address</a:t>
            </a:r>
            <a:endParaRPr lang="en-US" dirty="0"/>
          </a:p>
        </p:txBody>
      </p:sp>
      <p:sp>
        <p:nvSpPr>
          <p:cNvPr id="3" name="Content Placeholder 2"/>
          <p:cNvSpPr>
            <a:spLocks noGrp="1"/>
          </p:cNvSpPr>
          <p:nvPr>
            <p:ph idx="1"/>
          </p:nvPr>
        </p:nvSpPr>
        <p:spPr>
          <a:xfrm>
            <a:off x="152400" y="609600"/>
            <a:ext cx="8763000" cy="6019800"/>
          </a:xfrm>
        </p:spPr>
        <p:txBody>
          <a:bodyPr/>
          <a:lstStyle/>
          <a:p>
            <a:r>
              <a:rPr lang="en-US" dirty="0" smtClean="0"/>
              <a:t>Logical addresses are necessary for universal communication services that are independent of underlying physical networks.</a:t>
            </a:r>
          </a:p>
          <a:p>
            <a:r>
              <a:rPr lang="en-US" dirty="0" smtClean="0"/>
              <a:t>Physical addresses are not adequate in an internetwork environment where different networks can have different address formats.</a:t>
            </a:r>
          </a:p>
          <a:p>
            <a:r>
              <a:rPr lang="en-US" dirty="0" smtClean="0"/>
              <a:t>The logical addresses are designed for internetwork communication.</a:t>
            </a:r>
          </a:p>
          <a:p>
            <a:r>
              <a:rPr lang="en-US" dirty="0" smtClean="0"/>
              <a:t>It is currently 32-bit address that can uniquely define a host connected to the internet.</a:t>
            </a:r>
          </a:p>
          <a:p>
            <a:r>
              <a:rPr lang="en-US" dirty="0" smtClean="0"/>
              <a:t>It can be either </a:t>
            </a:r>
            <a:r>
              <a:rPr lang="en-US" dirty="0" err="1" smtClean="0"/>
              <a:t>unicast</a:t>
            </a:r>
            <a:r>
              <a:rPr lang="en-US" dirty="0" smtClean="0"/>
              <a:t>, broadcast or multicast.</a:t>
            </a:r>
            <a:endParaRPr lang="en-US"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6" name="Rectangle 4"/>
          <p:cNvSpPr>
            <a:spLocks noGrp="1" noChangeArrowheads="1"/>
          </p:cNvSpPr>
          <p:nvPr>
            <p:ph type="title"/>
          </p:nvPr>
        </p:nvSpPr>
        <p:spPr>
          <a:xfrm>
            <a:off x="457200" y="277813"/>
            <a:ext cx="8229600" cy="255587"/>
          </a:xfrm>
        </p:spPr>
        <p:txBody>
          <a:bodyPr>
            <a:normAutofit fontScale="90000"/>
          </a:bodyPr>
          <a:lstStyle/>
          <a:p>
            <a:r>
              <a:rPr lang="en-US" sz="3200" b="1"/>
              <a:t>Internetworks</a:t>
            </a:r>
          </a:p>
        </p:txBody>
      </p:sp>
      <p:pic>
        <p:nvPicPr>
          <p:cNvPr id="366597" name="Picture 5"/>
          <p:cNvPicPr>
            <a:picLocks noGrp="1" noChangeAspect="1" noChangeArrowheads="1"/>
          </p:cNvPicPr>
          <p:nvPr>
            <p:ph idx="1"/>
          </p:nvPr>
        </p:nvPicPr>
        <p:blipFill>
          <a:blip r:embed="rId2"/>
          <a:stretch>
            <a:fillRect/>
          </a:stretch>
        </p:blipFill>
        <p:spPr>
          <a:xfrm>
            <a:off x="685800" y="2774133"/>
            <a:ext cx="7772400" cy="2460671"/>
          </a:xfrm>
          <a:noFill/>
          <a:ln/>
        </p:spPr>
      </p:pic>
      <p:sp>
        <p:nvSpPr>
          <p:cNvPr id="8" name="Slide Number Placeholder 5"/>
          <p:cNvSpPr>
            <a:spLocks noGrp="1"/>
          </p:cNvSpPr>
          <p:nvPr>
            <p:ph type="sldNum" sz="quarter" idx="12"/>
          </p:nvPr>
        </p:nvSpPr>
        <p:spPr/>
        <p:txBody>
          <a:bodyPr/>
          <a:lstStyle/>
          <a:p>
            <a:fld id="{9A15DFA7-7D39-44EA-854F-11FC9EE14779}" type="slidenum">
              <a:rPr lang="en-US"/>
              <a:pPr/>
              <a:t>4</a:t>
            </a:fld>
            <a:endParaRPr lang="en-US"/>
          </a:p>
        </p:txBody>
      </p:sp>
      <p:sp>
        <p:nvSpPr>
          <p:cNvPr id="366600" name="Text Box 8"/>
          <p:cNvSpPr txBox="1">
            <a:spLocks noChangeArrowheads="1"/>
          </p:cNvSpPr>
          <p:nvPr/>
        </p:nvSpPr>
        <p:spPr bwMode="auto">
          <a:xfrm>
            <a:off x="914400" y="609600"/>
            <a:ext cx="7848600" cy="1917700"/>
          </a:xfrm>
          <a:prstGeom prst="rect">
            <a:avLst/>
          </a:prstGeom>
          <a:noFill/>
          <a:ln w="9525">
            <a:noFill/>
            <a:miter lim="800000"/>
            <a:headEnd/>
            <a:tailEnd/>
          </a:ln>
          <a:effectLst/>
        </p:spPr>
        <p:txBody>
          <a:bodyPr>
            <a:spAutoFit/>
          </a:bodyPr>
          <a:lstStyle/>
          <a:p>
            <a:r>
              <a:rPr lang="en-US">
                <a:latin typeface="Arial" charset="0"/>
              </a:rPr>
              <a:t>Host A -&gt; Host D</a:t>
            </a:r>
          </a:p>
          <a:p>
            <a:pPr>
              <a:buFontTx/>
              <a:buChar char="•"/>
            </a:pPr>
            <a:r>
              <a:rPr lang="en-US">
                <a:latin typeface="Arial" charset="0"/>
              </a:rPr>
              <a:t>  4 LANS, 1 WAN			</a:t>
            </a:r>
          </a:p>
          <a:p>
            <a:pPr>
              <a:buFontTx/>
              <a:buChar char="•"/>
            </a:pPr>
            <a:r>
              <a:rPr lang="en-US">
                <a:latin typeface="Arial" charset="0"/>
              </a:rPr>
              <a:t> S1, S2, S3: Switch or Router</a:t>
            </a:r>
          </a:p>
          <a:p>
            <a:pPr>
              <a:buFontTx/>
              <a:buChar char="•"/>
            </a:pPr>
            <a:r>
              <a:rPr lang="en-US">
                <a:latin typeface="Arial" charset="0"/>
              </a:rPr>
              <a:t> f1, f2: Interface</a:t>
            </a:r>
          </a:p>
          <a:p>
            <a:pPr>
              <a:buFontTx/>
              <a:buChar char="•"/>
            </a:pPr>
            <a:r>
              <a:rPr lang="en-US">
                <a:latin typeface="Arial" charset="0"/>
              </a:rPr>
              <a:t> Three links: S1 -&gt; S2 -&gt; s3</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Port Address</a:t>
            </a:r>
            <a:endParaRPr lang="en-US" dirty="0"/>
          </a:p>
        </p:txBody>
      </p:sp>
      <p:sp>
        <p:nvSpPr>
          <p:cNvPr id="3" name="Content Placeholder 2"/>
          <p:cNvSpPr>
            <a:spLocks noGrp="1"/>
          </p:cNvSpPr>
          <p:nvPr>
            <p:ph idx="1"/>
          </p:nvPr>
        </p:nvSpPr>
        <p:spPr>
          <a:xfrm>
            <a:off x="152400" y="609600"/>
            <a:ext cx="8763000" cy="6019800"/>
          </a:xfrm>
        </p:spPr>
        <p:txBody>
          <a:bodyPr/>
          <a:lstStyle/>
          <a:p>
            <a:r>
              <a:rPr lang="en-US" dirty="0" smtClean="0"/>
              <a:t>IP address and physical address are necessary for source to destination host transmission.</a:t>
            </a:r>
          </a:p>
          <a:p>
            <a:r>
              <a:rPr lang="en-US" dirty="0" smtClean="0"/>
              <a:t>The aim of internet communication is a process communicating with the another process.</a:t>
            </a:r>
          </a:p>
          <a:p>
            <a:r>
              <a:rPr lang="en-US" dirty="0" smtClean="0"/>
              <a:t>For example,</a:t>
            </a:r>
          </a:p>
          <a:p>
            <a:pPr lvl="1"/>
            <a:r>
              <a:rPr lang="en-US" dirty="0" smtClean="0"/>
              <a:t>Computer A can communicate with C by TELNET</a:t>
            </a:r>
          </a:p>
          <a:p>
            <a:pPr lvl="1"/>
            <a:r>
              <a:rPr lang="en-US" dirty="0" smtClean="0"/>
              <a:t>Computer A communicate with B by FTP.</a:t>
            </a:r>
          </a:p>
          <a:p>
            <a:pPr lvl="0"/>
            <a:r>
              <a:rPr lang="en-US" dirty="0" smtClean="0">
                <a:solidFill>
                  <a:prstClr val="white"/>
                </a:solidFill>
              </a:rPr>
              <a:t>For these  process occur simultaneously, each process should be labeled.</a:t>
            </a:r>
          </a:p>
          <a:p>
            <a:pPr lvl="0"/>
            <a:r>
              <a:rPr lang="en-US" dirty="0" smtClean="0">
                <a:solidFill>
                  <a:prstClr val="white"/>
                </a:solidFill>
              </a:rPr>
              <a:t>They are labeled by an address called port address.</a:t>
            </a:r>
          </a:p>
          <a:p>
            <a:pPr lvl="1">
              <a:buNone/>
            </a:pPr>
            <a:endParaRPr lang="en-US" dirty="0" smtClean="0"/>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Port Address</a:t>
            </a:r>
            <a:endParaRPr lang="en-US" dirty="0"/>
          </a:p>
        </p:txBody>
      </p:sp>
      <p:sp>
        <p:nvSpPr>
          <p:cNvPr id="3" name="Content Placeholder 2"/>
          <p:cNvSpPr>
            <a:spLocks noGrp="1"/>
          </p:cNvSpPr>
          <p:nvPr>
            <p:ph idx="1"/>
          </p:nvPr>
        </p:nvSpPr>
        <p:spPr>
          <a:xfrm>
            <a:off x="152400" y="609600"/>
            <a:ext cx="8763000" cy="6019800"/>
          </a:xfrm>
        </p:spPr>
        <p:txBody>
          <a:bodyPr/>
          <a:lstStyle/>
          <a:p>
            <a:endParaRPr lang="en-US" dirty="0"/>
          </a:p>
        </p:txBody>
      </p:sp>
      <p:pic>
        <p:nvPicPr>
          <p:cNvPr id="4" name="Picture 4"/>
          <p:cNvPicPr>
            <a:picLocks noChangeAspect="1" noChangeArrowheads="1"/>
          </p:cNvPicPr>
          <p:nvPr/>
        </p:nvPicPr>
        <p:blipFill>
          <a:blip r:embed="rId2"/>
          <a:srcRect/>
          <a:stretch>
            <a:fillRect/>
          </a:stretch>
        </p:blipFill>
        <p:spPr bwMode="auto">
          <a:xfrm>
            <a:off x="304800" y="1546225"/>
            <a:ext cx="8491538" cy="49307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Addressing</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152400" y="2012045"/>
            <a:ext cx="8763000" cy="3214909"/>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Address Space</a:t>
            </a:r>
            <a:endParaRPr lang="en-US" dirty="0"/>
          </a:p>
        </p:txBody>
      </p:sp>
      <p:sp>
        <p:nvSpPr>
          <p:cNvPr id="3" name="Content Placeholder 2"/>
          <p:cNvSpPr>
            <a:spLocks noGrp="1"/>
          </p:cNvSpPr>
          <p:nvPr>
            <p:ph idx="1"/>
          </p:nvPr>
        </p:nvSpPr>
        <p:spPr>
          <a:xfrm>
            <a:off x="228600" y="609600"/>
            <a:ext cx="8610600" cy="6019800"/>
          </a:xfrm>
        </p:spPr>
        <p:txBody>
          <a:bodyPr/>
          <a:lstStyle/>
          <a:p>
            <a:r>
              <a:rPr lang="en-US" dirty="0" smtClean="0"/>
              <a:t> An address space is the total number of addresses used by the protocol.</a:t>
            </a:r>
          </a:p>
          <a:p>
            <a:r>
              <a:rPr lang="en-US" dirty="0" smtClean="0"/>
              <a:t>If a protocol uses N bits to define an address, the address space is 2</a:t>
            </a:r>
            <a:r>
              <a:rPr lang="en-US" baseline="30000" dirty="0" smtClean="0"/>
              <a:t>n.</a:t>
            </a:r>
          </a:p>
          <a:p>
            <a:r>
              <a:rPr lang="en-US" dirty="0" smtClean="0"/>
              <a:t> IPV4 uses 32-bit address, which means that the address space is of 2</a:t>
            </a:r>
            <a:r>
              <a:rPr lang="en-US" baseline="30000" dirty="0" smtClean="0"/>
              <a:t>32 </a:t>
            </a:r>
            <a:r>
              <a:rPr lang="en-US" dirty="0" smtClean="0"/>
              <a:t> .</a:t>
            </a:r>
            <a:endParaRPr lang="en-US" baseline="30000" dirty="0" smtClean="0"/>
          </a:p>
          <a:p>
            <a:pPr>
              <a:buNone/>
            </a:pPr>
            <a:endParaRPr lang="en-US" baseline="30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Addressing</a:t>
            </a:r>
            <a:endParaRPr lang="en-US" dirty="0"/>
          </a:p>
        </p:txBody>
      </p:sp>
      <p:sp>
        <p:nvSpPr>
          <p:cNvPr id="3" name="Content Placeholder 2"/>
          <p:cNvSpPr>
            <a:spLocks noGrp="1"/>
          </p:cNvSpPr>
          <p:nvPr>
            <p:ph idx="1"/>
          </p:nvPr>
        </p:nvSpPr>
        <p:spPr>
          <a:xfrm>
            <a:off x="152400" y="609600"/>
            <a:ext cx="8763000" cy="6019800"/>
          </a:xfrm>
        </p:spPr>
        <p:txBody>
          <a:bodyPr/>
          <a:lstStyle/>
          <a:p>
            <a:r>
              <a:rPr lang="en-US" dirty="0" smtClean="0"/>
              <a:t>It can be either </a:t>
            </a:r>
          </a:p>
          <a:p>
            <a:pPr lvl="1"/>
            <a:r>
              <a:rPr lang="en-US" dirty="0" err="1" smtClean="0"/>
              <a:t>Classful</a:t>
            </a:r>
            <a:r>
              <a:rPr lang="en-US" dirty="0" smtClean="0"/>
              <a:t> Addressing</a:t>
            </a:r>
            <a:endParaRPr lang="en-US" dirty="0"/>
          </a:p>
          <a:p>
            <a:pPr lvl="1"/>
            <a:r>
              <a:rPr lang="en-US" dirty="0" smtClean="0"/>
              <a:t>Classless Addressing</a:t>
            </a: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smtClean="0"/>
              <a:t>Internet Classes</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152400" y="1371600"/>
            <a:ext cx="8763000" cy="4343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Class ranges if Internet Addresses</a:t>
            </a:r>
            <a:endParaRPr lang="en-US" dirty="0"/>
          </a:p>
        </p:txBody>
      </p:sp>
      <p:sp>
        <p:nvSpPr>
          <p:cNvPr id="3" name="Content Placeholder 2"/>
          <p:cNvSpPr>
            <a:spLocks noGrp="1"/>
          </p:cNvSpPr>
          <p:nvPr>
            <p:ph idx="1"/>
          </p:nvPr>
        </p:nvSpPr>
        <p:spPr>
          <a:xfrm>
            <a:off x="152400" y="609600"/>
            <a:ext cx="8763000" cy="6019800"/>
          </a:xfrm>
        </p:spPr>
        <p:txBody>
          <a:bodyPr/>
          <a:lstStyle/>
          <a:p>
            <a:endParaRPr lang="en-US" dirty="0"/>
          </a:p>
        </p:txBody>
      </p:sp>
      <p:pic>
        <p:nvPicPr>
          <p:cNvPr id="4" name="Picture 4"/>
          <p:cNvPicPr>
            <a:picLocks noChangeAspect="1" noChangeArrowheads="1"/>
          </p:cNvPicPr>
          <p:nvPr/>
        </p:nvPicPr>
        <p:blipFill>
          <a:blip r:embed="rId2"/>
          <a:srcRect/>
          <a:stretch>
            <a:fillRect/>
          </a:stretch>
        </p:blipFill>
        <p:spPr bwMode="auto">
          <a:xfrm>
            <a:off x="304800" y="728662"/>
            <a:ext cx="8382000" cy="58245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Finding a class</a:t>
            </a:r>
            <a:endParaRPr lang="en-US" dirty="0"/>
          </a:p>
        </p:txBody>
      </p:sp>
      <p:pic>
        <p:nvPicPr>
          <p:cNvPr id="4" name="Picture 7"/>
          <p:cNvPicPr>
            <a:picLocks noGrp="1" noChangeAspect="1" noChangeArrowheads="1"/>
          </p:cNvPicPr>
          <p:nvPr>
            <p:ph idx="1"/>
          </p:nvPr>
        </p:nvPicPr>
        <p:blipFill>
          <a:blip r:embed="rId2"/>
          <a:srcRect/>
          <a:stretch>
            <a:fillRect/>
          </a:stretch>
        </p:blipFill>
        <p:spPr>
          <a:xfrm>
            <a:off x="330900" y="2100868"/>
            <a:ext cx="8406000" cy="3037263"/>
          </a:xfrm>
          <a:noFill/>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Addressing</a:t>
            </a:r>
            <a:endParaRPr lang="en-US" dirty="0"/>
          </a:p>
        </p:txBody>
      </p:sp>
      <p:sp>
        <p:nvSpPr>
          <p:cNvPr id="3" name="Content Placeholder 2"/>
          <p:cNvSpPr>
            <a:spLocks noGrp="1"/>
          </p:cNvSpPr>
          <p:nvPr>
            <p:ph idx="1"/>
          </p:nvPr>
        </p:nvSpPr>
        <p:spPr>
          <a:xfrm>
            <a:off x="152400" y="609600"/>
            <a:ext cx="8763000" cy="6019800"/>
          </a:xfrm>
        </p:spPr>
        <p:txBody>
          <a:bodyPr/>
          <a:lstStyle/>
          <a:p>
            <a:pPr>
              <a:buFont typeface="Wingdings"/>
              <a:buChar char="à"/>
            </a:pPr>
            <a:r>
              <a:rPr lang="en-US" dirty="0" smtClean="0">
                <a:sym typeface="Wingdings" pitchFamily="2" charset="2"/>
              </a:rPr>
              <a:t>How to define class?</a:t>
            </a:r>
          </a:p>
          <a:p>
            <a:pPr>
              <a:buNone/>
            </a:pPr>
            <a:r>
              <a:rPr lang="en-US" dirty="0" smtClean="0">
                <a:sym typeface="Wingdings" pitchFamily="2" charset="2"/>
              </a:rPr>
              <a:t>For example,</a:t>
            </a:r>
          </a:p>
          <a:p>
            <a:pPr>
              <a:buNone/>
            </a:pPr>
            <a:r>
              <a:rPr lang="en-US" dirty="0" smtClean="0"/>
              <a:t>		</a:t>
            </a:r>
            <a:r>
              <a:rPr lang="en-US" u="sng" dirty="0" smtClean="0"/>
              <a:t>0</a:t>
            </a:r>
            <a:r>
              <a:rPr lang="en-US" dirty="0" smtClean="0"/>
              <a:t>0000001   00001011   00001011    11101111</a:t>
            </a:r>
          </a:p>
          <a:p>
            <a:pPr>
              <a:buNone/>
            </a:pPr>
            <a:r>
              <a:rPr lang="en-US" sz="2400" dirty="0" smtClean="0"/>
              <a:t>		</a:t>
            </a:r>
            <a:r>
              <a:rPr lang="en-US" u="sng" dirty="0" smtClean="0"/>
              <a:t>110</a:t>
            </a:r>
            <a:r>
              <a:rPr lang="en-US" dirty="0" smtClean="0"/>
              <a:t>00001   10000011   00011011    11111111</a:t>
            </a:r>
          </a:p>
          <a:p>
            <a:pPr>
              <a:buNone/>
            </a:pPr>
            <a:r>
              <a:rPr lang="en-US" sz="2400" dirty="0" smtClean="0"/>
              <a:t>		</a:t>
            </a:r>
            <a:r>
              <a:rPr lang="en-US" u="sng" dirty="0" smtClean="0"/>
              <a:t>10</a:t>
            </a:r>
            <a:r>
              <a:rPr lang="en-US" dirty="0" smtClean="0"/>
              <a:t>100111	 11011011	  10001011    01101111</a:t>
            </a:r>
          </a:p>
          <a:p>
            <a:pPr>
              <a:buNone/>
            </a:pPr>
            <a:r>
              <a:rPr lang="en-US" sz="2400" dirty="0" smtClean="0"/>
              <a:t>		</a:t>
            </a:r>
            <a:r>
              <a:rPr lang="en-US" u="sng" dirty="0" smtClean="0"/>
              <a:t>1111</a:t>
            </a:r>
            <a:r>
              <a:rPr lang="en-US" dirty="0" smtClean="0"/>
              <a:t>0011   10011011	  11111011    00001111</a:t>
            </a:r>
            <a:endParaRPr lang="en-US" dirty="0"/>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Class A</a:t>
            </a:r>
            <a:endParaRPr lang="en-US" dirty="0"/>
          </a:p>
        </p:txBody>
      </p:sp>
      <p:sp>
        <p:nvSpPr>
          <p:cNvPr id="3" name="Content Placeholder 2"/>
          <p:cNvSpPr>
            <a:spLocks noGrp="1"/>
          </p:cNvSpPr>
          <p:nvPr>
            <p:ph idx="1"/>
          </p:nvPr>
        </p:nvSpPr>
        <p:spPr>
          <a:xfrm>
            <a:off x="152400" y="685800"/>
            <a:ext cx="8763000" cy="5867400"/>
          </a:xfrm>
        </p:spPr>
        <p:txBody>
          <a:bodyPr>
            <a:normAutofit fontScale="92500" lnSpcReduction="20000"/>
          </a:bodyPr>
          <a:lstStyle/>
          <a:p>
            <a:r>
              <a:rPr lang="en-US" sz="3600" dirty="0" smtClean="0"/>
              <a:t>Class A is divided into 128 blocks with each block having different </a:t>
            </a:r>
            <a:r>
              <a:rPr lang="en-US" sz="3600" dirty="0" err="1" smtClean="0"/>
              <a:t>netid</a:t>
            </a:r>
            <a:r>
              <a:rPr lang="en-US" sz="3600" dirty="0" smtClean="0"/>
              <a:t>.</a:t>
            </a:r>
          </a:p>
          <a:p>
            <a:r>
              <a:rPr lang="en-US" sz="3600" dirty="0" smtClean="0"/>
              <a:t>The first block covers addresses from 0.0.0.0 to 0.255.255.255.</a:t>
            </a:r>
          </a:p>
          <a:p>
            <a:r>
              <a:rPr lang="en-US" sz="3600" dirty="0" smtClean="0"/>
              <a:t>The second block covers addresses from 1.0.0.0 to 1.255.255.255 and so on.</a:t>
            </a:r>
          </a:p>
          <a:p>
            <a:r>
              <a:rPr lang="en-US" sz="3600" dirty="0" smtClean="0"/>
              <a:t>Class A addresses were designed for large organizations with large number of hosts or routers attached to that network.</a:t>
            </a:r>
          </a:p>
          <a:p>
            <a:r>
              <a:rPr lang="en-US" sz="3600" dirty="0" smtClean="0"/>
              <a:t>The number of addresses in each block 16,777,216, is larger than the needs of almost organization, so many of them are wasted.</a:t>
            </a:r>
          </a:p>
          <a:p>
            <a:endParaRPr lang="en-US" sz="3600" dirty="0" smtClean="0"/>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457200" y="277813"/>
            <a:ext cx="8229600" cy="255587"/>
          </a:xfrm>
        </p:spPr>
        <p:txBody>
          <a:bodyPr>
            <a:normAutofit fontScale="90000"/>
          </a:bodyPr>
          <a:lstStyle/>
          <a:p>
            <a:r>
              <a:rPr lang="en-US" sz="3200" b="1"/>
              <a:t>Links in an Internetwork</a:t>
            </a:r>
          </a:p>
        </p:txBody>
      </p:sp>
      <p:pic>
        <p:nvPicPr>
          <p:cNvPr id="373767" name="Picture 7"/>
          <p:cNvPicPr>
            <a:picLocks noGrp="1" noChangeAspect="1" noChangeArrowheads="1"/>
          </p:cNvPicPr>
          <p:nvPr>
            <p:ph idx="1"/>
          </p:nvPr>
        </p:nvPicPr>
        <p:blipFill>
          <a:blip r:embed="rId2"/>
          <a:srcRect/>
          <a:stretch>
            <a:fillRect/>
          </a:stretch>
        </p:blipFill>
        <p:spPr>
          <a:xfrm>
            <a:off x="457200" y="1066800"/>
            <a:ext cx="8229600" cy="4718050"/>
          </a:xfrm>
          <a:noFill/>
          <a:ln/>
        </p:spPr>
      </p:pic>
      <p:sp>
        <p:nvSpPr>
          <p:cNvPr id="7" name="Slide Number Placeholder 5"/>
          <p:cNvSpPr>
            <a:spLocks noGrp="1"/>
          </p:cNvSpPr>
          <p:nvPr>
            <p:ph type="sldNum" sz="quarter" idx="12"/>
          </p:nvPr>
        </p:nvSpPr>
        <p:spPr/>
        <p:txBody>
          <a:bodyPr/>
          <a:lstStyle/>
          <a:p>
            <a:fld id="{7E71BB7A-3695-45C1-8CDD-8A1FE97728E8}" type="slidenum">
              <a:rPr lang="en-US"/>
              <a:pPr/>
              <a:t>5</a:t>
            </a:fld>
            <a:endParaRPr lang="en-US"/>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Addressing</a:t>
            </a:r>
            <a:endParaRPr lang="en-US" dirty="0"/>
          </a:p>
        </p:txBody>
      </p:sp>
      <p:pic>
        <p:nvPicPr>
          <p:cNvPr id="4" name="Picture 6"/>
          <p:cNvPicPr>
            <a:picLocks noGrp="1" noChangeAspect="1" noChangeArrowheads="1"/>
          </p:cNvPicPr>
          <p:nvPr>
            <p:ph idx="1"/>
          </p:nvPr>
        </p:nvPicPr>
        <p:blipFill>
          <a:blip r:embed="rId2"/>
          <a:srcRect/>
          <a:stretch>
            <a:fillRect/>
          </a:stretch>
        </p:blipFill>
        <p:spPr>
          <a:xfrm>
            <a:off x="152400" y="960416"/>
            <a:ext cx="8763000" cy="5318168"/>
          </a:xfrm>
          <a:noFill/>
        </p:spPr>
      </p:pic>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Class B</a:t>
            </a:r>
            <a:endParaRPr lang="en-US" dirty="0"/>
          </a:p>
        </p:txBody>
      </p:sp>
      <p:sp>
        <p:nvSpPr>
          <p:cNvPr id="3" name="Content Placeholder 2"/>
          <p:cNvSpPr>
            <a:spLocks noGrp="1"/>
          </p:cNvSpPr>
          <p:nvPr>
            <p:ph idx="1"/>
          </p:nvPr>
        </p:nvSpPr>
        <p:spPr>
          <a:xfrm>
            <a:off x="152400" y="609600"/>
            <a:ext cx="8763000" cy="6019800"/>
          </a:xfrm>
        </p:spPr>
        <p:txBody>
          <a:bodyPr>
            <a:normAutofit fontScale="85000" lnSpcReduction="10000"/>
          </a:bodyPr>
          <a:lstStyle/>
          <a:p>
            <a:pPr>
              <a:buFont typeface="Wingdings" pitchFamily="2" charset="2"/>
              <a:buChar char="à"/>
            </a:pPr>
            <a:r>
              <a:rPr lang="en-US" dirty="0" smtClean="0">
                <a:sym typeface="Wingdings" pitchFamily="2" charset="2"/>
              </a:rPr>
              <a:t>Class B address is divided into 16,384 blocks with each block having different </a:t>
            </a:r>
            <a:r>
              <a:rPr lang="en-US" dirty="0" err="1" smtClean="0">
                <a:sym typeface="Wingdings" pitchFamily="2" charset="2"/>
              </a:rPr>
              <a:t>netid</a:t>
            </a:r>
            <a:r>
              <a:rPr lang="en-US" dirty="0" smtClean="0">
                <a:sym typeface="Wingdings" pitchFamily="2" charset="2"/>
              </a:rPr>
              <a:t>.</a:t>
            </a:r>
          </a:p>
          <a:p>
            <a:pPr>
              <a:buFont typeface="Wingdings" pitchFamily="2" charset="2"/>
              <a:buChar char="à"/>
            </a:pPr>
            <a:r>
              <a:rPr lang="en-US" dirty="0" smtClean="0">
                <a:sym typeface="Wingdings" pitchFamily="2" charset="2"/>
              </a:rPr>
              <a:t>16 blocks are reserved for private address.</a:t>
            </a:r>
          </a:p>
          <a:p>
            <a:pPr>
              <a:buFont typeface="Wingdings" pitchFamily="2" charset="2"/>
              <a:buChar char="à"/>
            </a:pPr>
            <a:r>
              <a:rPr lang="en-US" dirty="0" smtClean="0">
                <a:sym typeface="Wingdings" pitchFamily="2" charset="2"/>
              </a:rPr>
              <a:t>Remaining 16,368 blocks are for assignment to organizations.</a:t>
            </a:r>
          </a:p>
          <a:p>
            <a:pPr>
              <a:buFont typeface="Wingdings" pitchFamily="2" charset="2"/>
              <a:buChar char="à"/>
            </a:pPr>
            <a:r>
              <a:rPr lang="en-US" dirty="0" smtClean="0">
                <a:sym typeface="Wingdings" pitchFamily="2" charset="2"/>
              </a:rPr>
              <a:t>Each block contains 65,536 addresses.</a:t>
            </a:r>
          </a:p>
          <a:p>
            <a:pPr>
              <a:buFont typeface="Wingdings" pitchFamily="2" charset="2"/>
              <a:buChar char="à"/>
            </a:pPr>
            <a:r>
              <a:rPr lang="en-US" dirty="0" smtClean="0">
                <a:sym typeface="Wingdings" pitchFamily="2" charset="2"/>
              </a:rPr>
              <a:t>First block covers addresses from 128.0.0.0 to 128.0.255.255.255</a:t>
            </a:r>
          </a:p>
          <a:p>
            <a:pPr>
              <a:buFont typeface="Wingdings" pitchFamily="2" charset="2"/>
              <a:buChar char="à"/>
            </a:pPr>
            <a:r>
              <a:rPr lang="en-US" dirty="0" smtClean="0">
                <a:sym typeface="Wingdings" pitchFamily="2" charset="2"/>
              </a:rPr>
              <a:t>Second block contains 129.0.0.0 to 129.0.255.255.255  and so on.</a:t>
            </a:r>
          </a:p>
          <a:p>
            <a:pPr>
              <a:buFont typeface="Wingdings" pitchFamily="2" charset="2"/>
              <a:buChar char="à"/>
            </a:pPr>
            <a:r>
              <a:rPr lang="en-US" dirty="0" smtClean="0">
                <a:sym typeface="Wingdings" pitchFamily="2" charset="2"/>
              </a:rPr>
              <a:t>Class B were designed for mid size organizations.</a:t>
            </a:r>
          </a:p>
          <a:p>
            <a:pPr>
              <a:buFont typeface="Wingdings" pitchFamily="2" charset="2"/>
              <a:buChar char="à"/>
            </a:pPr>
            <a:r>
              <a:rPr lang="en-US" dirty="0" smtClean="0">
                <a:sym typeface="Wingdings" pitchFamily="2" charset="2"/>
              </a:rPr>
              <a:t>However the number of addresses in each block are larger than the requirement of any mid size organizations so many addresses are also wasted in this class.</a:t>
            </a:r>
          </a:p>
          <a:p>
            <a:pPr>
              <a:buNone/>
            </a:pPr>
            <a:endParaRPr lang="en-US" dirty="0" smtClean="0">
              <a:sym typeface="Wingdings" pitchFamily="2" charset="2"/>
            </a:endParaRPr>
          </a:p>
          <a:p>
            <a:pPr>
              <a:buFont typeface="Wingdings" pitchFamily="2" charset="2"/>
              <a:buChar char="à"/>
            </a:pPr>
            <a:endParaRPr lang="en-US" dirty="0"/>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Class B</a:t>
            </a:r>
            <a:endParaRPr lang="en-US" dirty="0"/>
          </a:p>
        </p:txBody>
      </p:sp>
      <p:pic>
        <p:nvPicPr>
          <p:cNvPr id="4" name="Picture 6"/>
          <p:cNvPicPr>
            <a:picLocks noGrp="1" noChangeAspect="1" noChangeArrowheads="1"/>
          </p:cNvPicPr>
          <p:nvPr>
            <p:ph idx="1"/>
          </p:nvPr>
        </p:nvPicPr>
        <p:blipFill>
          <a:blip r:embed="rId2"/>
          <a:srcRect/>
          <a:stretch>
            <a:fillRect/>
          </a:stretch>
        </p:blipFill>
        <p:spPr>
          <a:xfrm>
            <a:off x="152400" y="838200"/>
            <a:ext cx="8763000" cy="5425825"/>
          </a:xfrm>
          <a:noFill/>
        </p:spPr>
      </p:pic>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Class C</a:t>
            </a:r>
            <a:endParaRPr lang="en-US" dirty="0"/>
          </a:p>
        </p:txBody>
      </p:sp>
      <p:sp>
        <p:nvSpPr>
          <p:cNvPr id="3" name="Content Placeholder 2"/>
          <p:cNvSpPr>
            <a:spLocks noGrp="1"/>
          </p:cNvSpPr>
          <p:nvPr>
            <p:ph idx="1"/>
          </p:nvPr>
        </p:nvSpPr>
        <p:spPr>
          <a:xfrm>
            <a:off x="152400" y="609600"/>
            <a:ext cx="8763000" cy="6019800"/>
          </a:xfrm>
        </p:spPr>
        <p:txBody>
          <a:bodyPr/>
          <a:lstStyle/>
          <a:p>
            <a:r>
              <a:rPr lang="en-US" dirty="0" smtClean="0"/>
              <a:t>Class C is divided into 2,097,152 blocks with each block having different </a:t>
            </a:r>
            <a:r>
              <a:rPr lang="en-US" dirty="0" err="1" smtClean="0"/>
              <a:t>netid</a:t>
            </a:r>
            <a:r>
              <a:rPr lang="en-US" dirty="0" smtClean="0"/>
              <a:t>.</a:t>
            </a:r>
          </a:p>
          <a:p>
            <a:r>
              <a:rPr lang="en-US" dirty="0" smtClean="0"/>
              <a:t>256 block are reserved for private address.</a:t>
            </a:r>
          </a:p>
          <a:p>
            <a:r>
              <a:rPr lang="en-US" dirty="0" smtClean="0"/>
              <a:t>Each block contains 256 address.</a:t>
            </a:r>
          </a:p>
          <a:p>
            <a:r>
              <a:rPr lang="en-US" dirty="0" smtClean="0"/>
              <a:t>Small organization can use it.</a:t>
            </a:r>
          </a:p>
          <a:p>
            <a:r>
              <a:rPr lang="en-US" dirty="0" smtClean="0"/>
              <a:t>The  number of addresses in each block is so limited that most organizations do not want  a block in  this class.</a:t>
            </a:r>
          </a:p>
          <a:p>
            <a:pPr>
              <a:buNone/>
            </a:pPr>
            <a:endParaRPr lang="en-US" dirty="0" smtClean="0"/>
          </a:p>
          <a:p>
            <a:endParaRPr lang="en-US" dirty="0"/>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Class C</a:t>
            </a:r>
            <a:endParaRPr lang="en-US" dirty="0"/>
          </a:p>
        </p:txBody>
      </p:sp>
      <p:sp>
        <p:nvSpPr>
          <p:cNvPr id="3" name="Content Placeholder 2"/>
          <p:cNvSpPr>
            <a:spLocks noGrp="1"/>
          </p:cNvSpPr>
          <p:nvPr>
            <p:ph idx="1"/>
          </p:nvPr>
        </p:nvSpPr>
        <p:spPr>
          <a:xfrm>
            <a:off x="152400" y="609600"/>
            <a:ext cx="8763000" cy="6019800"/>
          </a:xfrm>
        </p:spPr>
        <p:txBody>
          <a:bodyPr/>
          <a:lstStyle/>
          <a:p>
            <a:endParaRPr lang="en-US" dirty="0"/>
          </a:p>
        </p:txBody>
      </p:sp>
      <p:pic>
        <p:nvPicPr>
          <p:cNvPr id="4" name="Picture 6"/>
          <p:cNvPicPr>
            <a:picLocks noChangeAspect="1" noChangeArrowheads="1"/>
          </p:cNvPicPr>
          <p:nvPr/>
        </p:nvPicPr>
        <p:blipFill>
          <a:blip r:embed="rId2"/>
          <a:srcRect/>
          <a:stretch>
            <a:fillRect/>
          </a:stretch>
        </p:blipFill>
        <p:spPr>
          <a:xfrm>
            <a:off x="762000" y="1417638"/>
            <a:ext cx="7370763" cy="4484687"/>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Class D</a:t>
            </a:r>
            <a:endParaRPr lang="en-US" dirty="0"/>
          </a:p>
        </p:txBody>
      </p:sp>
      <p:sp>
        <p:nvSpPr>
          <p:cNvPr id="3" name="Content Placeholder 2"/>
          <p:cNvSpPr>
            <a:spLocks noGrp="1"/>
          </p:cNvSpPr>
          <p:nvPr>
            <p:ph idx="1"/>
          </p:nvPr>
        </p:nvSpPr>
        <p:spPr>
          <a:xfrm>
            <a:off x="152400" y="609600"/>
            <a:ext cx="8763000" cy="6019800"/>
          </a:xfrm>
        </p:spPr>
        <p:txBody>
          <a:bodyPr/>
          <a:lstStyle/>
          <a:p>
            <a:pPr>
              <a:buFont typeface="Wingdings" pitchFamily="2" charset="2"/>
              <a:buChar char="à"/>
            </a:pPr>
            <a:r>
              <a:rPr lang="en-US" dirty="0" smtClean="0">
                <a:sym typeface="Wingdings" pitchFamily="2" charset="2"/>
              </a:rPr>
              <a:t>There is just one block of class D addresses.</a:t>
            </a:r>
          </a:p>
          <a:p>
            <a:pPr>
              <a:buFont typeface="Wingdings" pitchFamily="2" charset="2"/>
              <a:buChar char="à"/>
            </a:pPr>
            <a:r>
              <a:rPr lang="en-US" dirty="0" smtClean="0">
                <a:sym typeface="Wingdings" pitchFamily="2" charset="2"/>
              </a:rPr>
              <a:t>It is designed for multicasting.</a:t>
            </a:r>
          </a:p>
          <a:p>
            <a:pPr>
              <a:buFont typeface="Wingdings" pitchFamily="2" charset="2"/>
              <a:buChar char="à"/>
            </a:pPr>
            <a:endParaRPr lang="en-US" dirty="0"/>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Class E</a:t>
            </a:r>
            <a:endParaRPr lang="en-US" dirty="0"/>
          </a:p>
        </p:txBody>
      </p:sp>
      <p:sp>
        <p:nvSpPr>
          <p:cNvPr id="3" name="Content Placeholder 2"/>
          <p:cNvSpPr>
            <a:spLocks noGrp="1"/>
          </p:cNvSpPr>
          <p:nvPr>
            <p:ph idx="1"/>
          </p:nvPr>
        </p:nvSpPr>
        <p:spPr>
          <a:xfrm>
            <a:off x="152400" y="609600"/>
            <a:ext cx="8763000" cy="6019800"/>
          </a:xfrm>
        </p:spPr>
        <p:txBody>
          <a:bodyPr/>
          <a:lstStyle/>
          <a:p>
            <a:r>
              <a:rPr lang="en-US" dirty="0" smtClean="0"/>
              <a:t>There is only one block in this class.</a:t>
            </a:r>
          </a:p>
          <a:p>
            <a:r>
              <a:rPr lang="en-US" dirty="0" smtClean="0"/>
              <a:t>It was designed for use as </a:t>
            </a:r>
            <a:r>
              <a:rPr lang="en-US" smtClean="0"/>
              <a:t>reserved addresses.</a:t>
            </a:r>
            <a:endParaRPr lang="en-US"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457200" y="277813"/>
            <a:ext cx="8229600" cy="255587"/>
          </a:xfrm>
        </p:spPr>
        <p:txBody>
          <a:bodyPr>
            <a:normAutofit fontScale="90000"/>
          </a:bodyPr>
          <a:lstStyle/>
          <a:p>
            <a:r>
              <a:rPr lang="en-US" sz="3200" b="1"/>
              <a:t>Network Layer in an Internetwork</a:t>
            </a:r>
          </a:p>
        </p:txBody>
      </p:sp>
      <p:pic>
        <p:nvPicPr>
          <p:cNvPr id="374790" name="Picture 6"/>
          <p:cNvPicPr>
            <a:picLocks noGrp="1" noChangeAspect="1" noChangeArrowheads="1"/>
          </p:cNvPicPr>
          <p:nvPr>
            <p:ph idx="1"/>
          </p:nvPr>
        </p:nvPicPr>
        <p:blipFill>
          <a:blip r:embed="rId2"/>
          <a:srcRect/>
          <a:stretch>
            <a:fillRect/>
          </a:stretch>
        </p:blipFill>
        <p:spPr>
          <a:xfrm>
            <a:off x="457200" y="1066800"/>
            <a:ext cx="8229600" cy="4745038"/>
          </a:xfrm>
          <a:noFill/>
          <a:ln/>
        </p:spPr>
      </p:pic>
      <p:sp>
        <p:nvSpPr>
          <p:cNvPr id="5" name="Date Placeholder 3"/>
          <p:cNvSpPr>
            <a:spLocks noGrp="1"/>
          </p:cNvSpPr>
          <p:nvPr>
            <p:ph type="dt" sz="half" idx="10"/>
          </p:nvPr>
        </p:nvSpPr>
        <p:spPr/>
        <p:txBody>
          <a:bodyPr/>
          <a:lstStyle/>
          <a:p>
            <a:r>
              <a:rPr lang="en-US"/>
              <a:t>November 29, 2004</a:t>
            </a:r>
          </a:p>
        </p:txBody>
      </p:sp>
      <p:sp>
        <p:nvSpPr>
          <p:cNvPr id="6" name="Footer Placeholder 4"/>
          <p:cNvSpPr>
            <a:spLocks noGrp="1"/>
          </p:cNvSpPr>
          <p:nvPr>
            <p:ph type="ftr" sz="quarter" idx="11"/>
          </p:nvPr>
        </p:nvSpPr>
        <p:spPr/>
        <p:txBody>
          <a:bodyPr/>
          <a:lstStyle/>
          <a:p>
            <a:r>
              <a:rPr lang="en-US"/>
              <a:t>Prof. Paul Lin</a:t>
            </a:r>
          </a:p>
        </p:txBody>
      </p:sp>
      <p:sp>
        <p:nvSpPr>
          <p:cNvPr id="7" name="Slide Number Placeholder 5"/>
          <p:cNvSpPr>
            <a:spLocks noGrp="1"/>
          </p:cNvSpPr>
          <p:nvPr>
            <p:ph type="sldNum" sz="quarter" idx="12"/>
          </p:nvPr>
        </p:nvSpPr>
        <p:spPr/>
        <p:txBody>
          <a:bodyPr/>
          <a:lstStyle/>
          <a:p>
            <a:fld id="{7167269C-947F-4ABB-AFDC-1403B8EF2047}" type="slidenum">
              <a:rPr lang="en-US"/>
              <a:pPr/>
              <a:t>6</a:t>
            </a:fld>
            <a:endParaRPr lang="en-US"/>
          </a:p>
        </p:txBody>
      </p:sp>
      <p:sp>
        <p:nvSpPr>
          <p:cNvPr id="374787" name="Text Box 3"/>
          <p:cNvSpPr txBox="1">
            <a:spLocks noChangeArrowheads="1"/>
          </p:cNvSpPr>
          <p:nvPr/>
        </p:nvSpPr>
        <p:spPr bwMode="auto">
          <a:xfrm>
            <a:off x="304800" y="5867400"/>
            <a:ext cx="88392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Courtesy - From Fig. 19.3 Page 473, Data Communications and  Networks, 3rd edition, Forouzan, McGrawHill</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57200" y="277813"/>
            <a:ext cx="8229600" cy="255587"/>
          </a:xfrm>
        </p:spPr>
        <p:txBody>
          <a:bodyPr>
            <a:normAutofit fontScale="90000"/>
          </a:bodyPr>
          <a:lstStyle/>
          <a:p>
            <a:r>
              <a:rPr lang="en-US" sz="3200" b="1"/>
              <a:t>Network Layer at the Source</a:t>
            </a:r>
          </a:p>
        </p:txBody>
      </p:sp>
      <p:pic>
        <p:nvPicPr>
          <p:cNvPr id="375814" name="Picture 6"/>
          <p:cNvPicPr>
            <a:picLocks noGrp="1" noChangeAspect="1" noChangeArrowheads="1"/>
          </p:cNvPicPr>
          <p:nvPr>
            <p:ph idx="1"/>
          </p:nvPr>
        </p:nvPicPr>
        <p:blipFill>
          <a:blip r:embed="rId2"/>
          <a:stretch>
            <a:fillRect/>
          </a:stretch>
        </p:blipFill>
        <p:spPr>
          <a:xfrm>
            <a:off x="1660858" y="1828800"/>
            <a:ext cx="5822283" cy="4351338"/>
          </a:xfrm>
          <a:noFill/>
          <a:ln/>
        </p:spPr>
      </p:pic>
      <p:sp>
        <p:nvSpPr>
          <p:cNvPr id="6" name="Date Placeholder 3"/>
          <p:cNvSpPr>
            <a:spLocks noGrp="1"/>
          </p:cNvSpPr>
          <p:nvPr>
            <p:ph type="dt" sz="half" idx="10"/>
          </p:nvPr>
        </p:nvSpPr>
        <p:spPr/>
        <p:txBody>
          <a:bodyPr/>
          <a:lstStyle/>
          <a:p>
            <a:r>
              <a:rPr lang="en-US"/>
              <a:t>November 29, 2004</a:t>
            </a:r>
          </a:p>
        </p:txBody>
      </p:sp>
      <p:sp>
        <p:nvSpPr>
          <p:cNvPr id="7" name="Footer Placeholder 4"/>
          <p:cNvSpPr>
            <a:spLocks noGrp="1"/>
          </p:cNvSpPr>
          <p:nvPr>
            <p:ph type="ftr" sz="quarter" idx="11"/>
          </p:nvPr>
        </p:nvSpPr>
        <p:spPr/>
        <p:txBody>
          <a:bodyPr/>
          <a:lstStyle/>
          <a:p>
            <a:r>
              <a:rPr lang="en-US"/>
              <a:t>Prof. Paul Lin</a:t>
            </a:r>
          </a:p>
        </p:txBody>
      </p:sp>
      <p:sp>
        <p:nvSpPr>
          <p:cNvPr id="8" name="Slide Number Placeholder 5"/>
          <p:cNvSpPr>
            <a:spLocks noGrp="1"/>
          </p:cNvSpPr>
          <p:nvPr>
            <p:ph type="sldNum" sz="quarter" idx="12"/>
          </p:nvPr>
        </p:nvSpPr>
        <p:spPr/>
        <p:txBody>
          <a:bodyPr/>
          <a:lstStyle/>
          <a:p>
            <a:fld id="{3D966D09-3935-448D-9968-880CC2082C74}" type="slidenum">
              <a:rPr lang="en-US"/>
              <a:pPr/>
              <a:t>7</a:t>
            </a:fld>
            <a:endParaRPr lang="en-US"/>
          </a:p>
        </p:txBody>
      </p:sp>
      <p:sp>
        <p:nvSpPr>
          <p:cNvPr id="375811" name="Text Box 3"/>
          <p:cNvSpPr txBox="1">
            <a:spLocks noChangeArrowheads="1"/>
          </p:cNvSpPr>
          <p:nvPr/>
        </p:nvSpPr>
        <p:spPr bwMode="auto">
          <a:xfrm>
            <a:off x="304800" y="5973763"/>
            <a:ext cx="8839200" cy="274637"/>
          </a:xfrm>
          <a:prstGeom prst="rect">
            <a:avLst/>
          </a:prstGeom>
          <a:noFill/>
          <a:ln w="9525">
            <a:noFill/>
            <a:miter lim="800000"/>
            <a:headEnd/>
            <a:tailEnd/>
          </a:ln>
          <a:effectLst/>
        </p:spPr>
        <p:txBody>
          <a:bodyPr>
            <a:spAutoFit/>
          </a:bodyPr>
          <a:lstStyle/>
          <a:p>
            <a:pPr>
              <a:spcBef>
                <a:spcPct val="50000"/>
              </a:spcBef>
            </a:pPr>
            <a:r>
              <a:rPr lang="en-US" sz="1200">
                <a:latin typeface="Arial" charset="0"/>
              </a:rPr>
              <a:t>Courtesy - From Fig. 19.4 Page 473, Data Communications and  Networks, 3rd edition, Forouzan, McGrawHill</a:t>
            </a:r>
          </a:p>
        </p:txBody>
      </p:sp>
      <p:sp>
        <p:nvSpPr>
          <p:cNvPr id="375815" name="Text Box 7"/>
          <p:cNvSpPr txBox="1">
            <a:spLocks noChangeArrowheads="1"/>
          </p:cNvSpPr>
          <p:nvPr/>
        </p:nvSpPr>
        <p:spPr bwMode="auto">
          <a:xfrm>
            <a:off x="304800" y="990600"/>
            <a:ext cx="8839200" cy="457200"/>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a:latin typeface="Arial" charset="0"/>
              </a:rPr>
              <a:t>Creating Source and Destination Address, Fragmentation</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277813"/>
            <a:ext cx="8229600" cy="255587"/>
          </a:xfrm>
        </p:spPr>
        <p:txBody>
          <a:bodyPr>
            <a:normAutofit fontScale="90000"/>
          </a:bodyPr>
          <a:lstStyle/>
          <a:p>
            <a:r>
              <a:rPr lang="en-US" sz="3200" b="1"/>
              <a:t>Network Layer at Router or Switch</a:t>
            </a:r>
          </a:p>
        </p:txBody>
      </p:sp>
      <p:pic>
        <p:nvPicPr>
          <p:cNvPr id="376838" name="Picture 6"/>
          <p:cNvPicPr>
            <a:picLocks noGrp="1" noChangeAspect="1" noChangeArrowheads="1"/>
          </p:cNvPicPr>
          <p:nvPr>
            <p:ph idx="1"/>
          </p:nvPr>
        </p:nvPicPr>
        <p:blipFill>
          <a:blip r:embed="rId3"/>
          <a:srcRect/>
          <a:stretch>
            <a:fillRect/>
          </a:stretch>
        </p:blipFill>
        <p:spPr>
          <a:xfrm>
            <a:off x="381000" y="1676400"/>
            <a:ext cx="8229600" cy="4076700"/>
          </a:xfrm>
          <a:noFill/>
          <a:ln/>
        </p:spPr>
      </p:pic>
      <p:sp>
        <p:nvSpPr>
          <p:cNvPr id="6" name="Date Placeholder 3"/>
          <p:cNvSpPr>
            <a:spLocks noGrp="1"/>
          </p:cNvSpPr>
          <p:nvPr>
            <p:ph type="dt" sz="half" idx="10"/>
          </p:nvPr>
        </p:nvSpPr>
        <p:spPr/>
        <p:txBody>
          <a:bodyPr/>
          <a:lstStyle/>
          <a:p>
            <a:r>
              <a:rPr lang="en-US"/>
              <a:t>November 29, 2004</a:t>
            </a:r>
          </a:p>
        </p:txBody>
      </p:sp>
      <p:sp>
        <p:nvSpPr>
          <p:cNvPr id="7" name="Footer Placeholder 4"/>
          <p:cNvSpPr>
            <a:spLocks noGrp="1"/>
          </p:cNvSpPr>
          <p:nvPr>
            <p:ph type="ftr" sz="quarter" idx="11"/>
          </p:nvPr>
        </p:nvSpPr>
        <p:spPr/>
        <p:txBody>
          <a:bodyPr/>
          <a:lstStyle/>
          <a:p>
            <a:r>
              <a:rPr lang="en-US"/>
              <a:t>Prof. Paul Lin</a:t>
            </a:r>
          </a:p>
        </p:txBody>
      </p:sp>
      <p:sp>
        <p:nvSpPr>
          <p:cNvPr id="8" name="Slide Number Placeholder 5"/>
          <p:cNvSpPr>
            <a:spLocks noGrp="1"/>
          </p:cNvSpPr>
          <p:nvPr>
            <p:ph type="sldNum" sz="quarter" idx="12"/>
          </p:nvPr>
        </p:nvSpPr>
        <p:spPr/>
        <p:txBody>
          <a:bodyPr/>
          <a:lstStyle/>
          <a:p>
            <a:fld id="{981B427E-1C03-4755-BBDB-7FC457C704FC}" type="slidenum">
              <a:rPr lang="en-US"/>
              <a:pPr/>
              <a:t>8</a:t>
            </a:fld>
            <a:endParaRPr lang="en-US"/>
          </a:p>
        </p:txBody>
      </p:sp>
      <p:sp>
        <p:nvSpPr>
          <p:cNvPr id="376835" name="Text Box 3"/>
          <p:cNvSpPr txBox="1">
            <a:spLocks noChangeArrowheads="1"/>
          </p:cNvSpPr>
          <p:nvPr/>
        </p:nvSpPr>
        <p:spPr bwMode="auto">
          <a:xfrm>
            <a:off x="304800" y="5867400"/>
            <a:ext cx="88392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Courtesy - From Fig. 19.5 Page 474, Data Communications and  Networks, 3rd edition, Forouzan, McGrawHill</a:t>
            </a:r>
          </a:p>
        </p:txBody>
      </p:sp>
      <p:sp>
        <p:nvSpPr>
          <p:cNvPr id="376839" name="Text Box 7"/>
          <p:cNvSpPr txBox="1">
            <a:spLocks noChangeArrowheads="1"/>
          </p:cNvSpPr>
          <p:nvPr/>
        </p:nvSpPr>
        <p:spPr bwMode="auto">
          <a:xfrm>
            <a:off x="609600" y="1066800"/>
            <a:ext cx="5943600" cy="457200"/>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a:latin typeface="Arial" charset="0"/>
              </a:rPr>
              <a:t>Routing Table, Fragmentation</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457200" y="277813"/>
            <a:ext cx="8229600" cy="255587"/>
          </a:xfrm>
        </p:spPr>
        <p:txBody>
          <a:bodyPr>
            <a:normAutofit fontScale="90000"/>
          </a:bodyPr>
          <a:lstStyle/>
          <a:p>
            <a:r>
              <a:rPr lang="en-US" sz="3200" b="1"/>
              <a:t>Network Layer at Destination</a:t>
            </a:r>
          </a:p>
        </p:txBody>
      </p:sp>
      <p:pic>
        <p:nvPicPr>
          <p:cNvPr id="377862" name="Picture 6"/>
          <p:cNvPicPr>
            <a:picLocks noGrp="1" noChangeAspect="1" noChangeArrowheads="1"/>
          </p:cNvPicPr>
          <p:nvPr>
            <p:ph idx="1"/>
          </p:nvPr>
        </p:nvPicPr>
        <p:blipFill>
          <a:blip r:embed="rId2"/>
          <a:srcRect/>
          <a:stretch>
            <a:fillRect/>
          </a:stretch>
        </p:blipFill>
        <p:spPr>
          <a:xfrm>
            <a:off x="381000" y="1828800"/>
            <a:ext cx="8229600" cy="3910013"/>
          </a:xfrm>
          <a:noFill/>
          <a:ln/>
        </p:spPr>
      </p:pic>
      <p:sp>
        <p:nvSpPr>
          <p:cNvPr id="6" name="Date Placeholder 3"/>
          <p:cNvSpPr>
            <a:spLocks noGrp="1"/>
          </p:cNvSpPr>
          <p:nvPr>
            <p:ph type="dt" sz="half" idx="10"/>
          </p:nvPr>
        </p:nvSpPr>
        <p:spPr/>
        <p:txBody>
          <a:bodyPr/>
          <a:lstStyle/>
          <a:p>
            <a:r>
              <a:rPr lang="en-US"/>
              <a:t>November 29, 2004</a:t>
            </a:r>
          </a:p>
        </p:txBody>
      </p:sp>
      <p:sp>
        <p:nvSpPr>
          <p:cNvPr id="7" name="Footer Placeholder 4"/>
          <p:cNvSpPr>
            <a:spLocks noGrp="1"/>
          </p:cNvSpPr>
          <p:nvPr>
            <p:ph type="ftr" sz="quarter" idx="11"/>
          </p:nvPr>
        </p:nvSpPr>
        <p:spPr/>
        <p:txBody>
          <a:bodyPr/>
          <a:lstStyle/>
          <a:p>
            <a:r>
              <a:rPr lang="en-US"/>
              <a:t>Prof. Paul Lin</a:t>
            </a:r>
          </a:p>
        </p:txBody>
      </p:sp>
      <p:sp>
        <p:nvSpPr>
          <p:cNvPr id="8" name="Slide Number Placeholder 5"/>
          <p:cNvSpPr>
            <a:spLocks noGrp="1"/>
          </p:cNvSpPr>
          <p:nvPr>
            <p:ph type="sldNum" sz="quarter" idx="12"/>
          </p:nvPr>
        </p:nvSpPr>
        <p:spPr/>
        <p:txBody>
          <a:bodyPr/>
          <a:lstStyle/>
          <a:p>
            <a:fld id="{E2DC6DD5-AEBF-41FF-B676-B68777D272CE}" type="slidenum">
              <a:rPr lang="en-US"/>
              <a:pPr/>
              <a:t>9</a:t>
            </a:fld>
            <a:endParaRPr lang="en-US"/>
          </a:p>
        </p:txBody>
      </p:sp>
      <p:sp>
        <p:nvSpPr>
          <p:cNvPr id="377859" name="Text Box 3"/>
          <p:cNvSpPr txBox="1">
            <a:spLocks noChangeArrowheads="1"/>
          </p:cNvSpPr>
          <p:nvPr/>
        </p:nvSpPr>
        <p:spPr bwMode="auto">
          <a:xfrm>
            <a:off x="304800" y="5867400"/>
            <a:ext cx="88392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Courtesy - From Fig. 196 Page 475, Data Communications and  Networks, 3rd edition, Forouzan, McGrawHill</a:t>
            </a:r>
          </a:p>
        </p:txBody>
      </p:sp>
      <p:sp>
        <p:nvSpPr>
          <p:cNvPr id="377863" name="Text Box 7"/>
          <p:cNvSpPr txBox="1">
            <a:spLocks noChangeArrowheads="1"/>
          </p:cNvSpPr>
          <p:nvPr/>
        </p:nvSpPr>
        <p:spPr bwMode="auto">
          <a:xfrm>
            <a:off x="609600" y="1066800"/>
            <a:ext cx="5943600" cy="457200"/>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a:latin typeface="Arial" charset="0"/>
              </a:rPr>
              <a:t>Corrupted packet, Fragments</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LightV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560</TotalTime>
  <Words>1496</Words>
  <Application>Microsoft Office PowerPoint</Application>
  <PresentationFormat>On-screen Show (4:3)</PresentationFormat>
  <Paragraphs>285</Paragraphs>
  <Slides>56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Wingdings</vt:lpstr>
      <vt:lpstr>Wingdings 2</vt:lpstr>
      <vt:lpstr>Office Theme</vt:lpstr>
      <vt:lpstr>Network Layer - an Overview</vt:lpstr>
      <vt:lpstr>Position of Network Layer</vt:lpstr>
      <vt:lpstr>Network Layer Duties</vt:lpstr>
      <vt:lpstr>Internetworks</vt:lpstr>
      <vt:lpstr>Links in an Internetwork</vt:lpstr>
      <vt:lpstr>Network Layer in an Internetwork</vt:lpstr>
      <vt:lpstr>Network Layer at the Source</vt:lpstr>
      <vt:lpstr>Network Layer at Router or Switch</vt:lpstr>
      <vt:lpstr>Network Layer at Destination</vt:lpstr>
      <vt:lpstr>PowerPoint Presentation</vt:lpstr>
      <vt:lpstr>PowerPoint Presentation</vt:lpstr>
      <vt:lpstr>INTERNETWORKING PROTOCOL</vt:lpstr>
      <vt:lpstr>INTERNETWORKING PROTOCOL</vt:lpstr>
      <vt:lpstr>INTERNETWORKING PROTOCOL</vt:lpstr>
      <vt:lpstr>INTERNETWORKING PROTOCOL</vt:lpstr>
      <vt:lpstr>INTERNETWORKING PROTOCOL</vt:lpstr>
      <vt:lpstr>INTERNETWORKING PROTOCOL</vt:lpstr>
      <vt:lpstr>Routing Algorithms</vt:lpstr>
      <vt:lpstr>Distance Vector Routing</vt:lpstr>
      <vt:lpstr>Distance Vector Routing</vt:lpstr>
      <vt:lpstr>Distance Vector Routing</vt:lpstr>
      <vt:lpstr>Distance Vector Routing Table</vt:lpstr>
      <vt:lpstr>PowerPoint Presentation</vt:lpstr>
      <vt:lpstr>Updating a routing Table</vt:lpstr>
      <vt:lpstr>Updating routing table for router A</vt:lpstr>
      <vt:lpstr>Final Routing table</vt:lpstr>
      <vt:lpstr>Updating a Routing Table rules</vt:lpstr>
      <vt:lpstr>Updating a Routing Table rules</vt:lpstr>
      <vt:lpstr>Link State Routing</vt:lpstr>
      <vt:lpstr>Link State Routing</vt:lpstr>
      <vt:lpstr>Packet Cost</vt:lpstr>
      <vt:lpstr>Packet Cost</vt:lpstr>
      <vt:lpstr>Packet Cost</vt:lpstr>
      <vt:lpstr>Flooding of A’s LSP</vt:lpstr>
      <vt:lpstr>Link state database</vt:lpstr>
      <vt:lpstr>Different types of address</vt:lpstr>
      <vt:lpstr>Physical Address</vt:lpstr>
      <vt:lpstr>Addressing</vt:lpstr>
      <vt:lpstr>Logical Address</vt:lpstr>
      <vt:lpstr>Port Address</vt:lpstr>
      <vt:lpstr>Port Address</vt:lpstr>
      <vt:lpstr>Addressing</vt:lpstr>
      <vt:lpstr>Address Space</vt:lpstr>
      <vt:lpstr>Addressing</vt:lpstr>
      <vt:lpstr>Internet Classes</vt:lpstr>
      <vt:lpstr>Class ranges if Internet Addresses</vt:lpstr>
      <vt:lpstr>Finding a class</vt:lpstr>
      <vt:lpstr>Addressing</vt:lpstr>
      <vt:lpstr>Class A</vt:lpstr>
      <vt:lpstr>Addressing</vt:lpstr>
      <vt:lpstr>Class B</vt:lpstr>
      <vt:lpstr>Class B</vt:lpstr>
      <vt:lpstr>Class C</vt:lpstr>
      <vt:lpstr>Class C</vt:lpstr>
      <vt:lpstr>Class D</vt:lpstr>
      <vt:lpstr>Class 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Routing Algorithms</dc:title>
  <dc:creator/>
  <cp:lastModifiedBy>DGPandey</cp:lastModifiedBy>
  <cp:revision>47</cp:revision>
  <dcterms:created xsi:type="dcterms:W3CDTF">2006-08-16T00:00:00Z</dcterms:created>
  <dcterms:modified xsi:type="dcterms:W3CDTF">2012-09-26T05:51:58Z</dcterms:modified>
</cp:coreProperties>
</file>