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browse/>
    <p:sldRg st="1" end="23"/>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EC7942-2790-4E93-A663-2D05E5F290C5}" type="datetimeFigureOut">
              <a:rPr lang="en-US" smtClean="0"/>
              <a:t>9/28/2012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575775-780A-4911-87AD-82CFAAEEFBF9}" type="slidenum">
              <a:rPr lang="en-US" smtClean="0"/>
              <a:t>‹#›</a:t>
            </a:fld>
            <a:endParaRPr lang="en-US"/>
          </a:p>
        </p:txBody>
      </p:sp>
    </p:spTree>
    <p:extLst>
      <p:ext uri="{BB962C8B-B14F-4D97-AF65-F5344CB8AC3E}">
        <p14:creationId xmlns:p14="http://schemas.microsoft.com/office/powerpoint/2010/main" val="3626028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F2DE5740-4FA8-43B2-ADDA-616C8565FA27}" type="slidenum">
              <a:rPr lang="en-US"/>
              <a:pPr/>
              <a:t>10</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421593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D3F9430E-D365-4806-A69E-225A65685B98}" type="slidenum">
              <a:rPr lang="en-US"/>
              <a:pPr/>
              <a:t>12</a:t>
            </a:fld>
            <a:endParaRPr lang="en-US"/>
          </a:p>
        </p:txBody>
      </p:sp>
      <p:sp>
        <p:nvSpPr>
          <p:cNvPr id="24579" name="Rectangle 2"/>
          <p:cNvSpPr>
            <a:spLocks noGrp="1" noRot="1" noChangeAspect="1" noChangeArrowheads="1" noTextEdit="1"/>
          </p:cNvSpPr>
          <p:nvPr>
            <p:ph type="sldImg"/>
          </p:nvPr>
        </p:nvSpPr>
        <p:spPr>
          <a:solidFill>
            <a:srgbClr val="FFFFFF"/>
          </a:solidFill>
          <a:ln/>
        </p:spPr>
      </p:sp>
      <p:sp>
        <p:nvSpPr>
          <p:cNvPr id="2458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extLst>
      <p:ext uri="{BB962C8B-B14F-4D97-AF65-F5344CB8AC3E}">
        <p14:creationId xmlns:p14="http://schemas.microsoft.com/office/powerpoint/2010/main" val="3130162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B807ADD2-8563-4B05-B66C-0D7F28426133}" type="slidenum">
              <a:rPr lang="en-US"/>
              <a:pPr/>
              <a:t>13</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334487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A0ABF6A6-B3F6-40AE-8931-B2CD5601ACCE}" type="slidenum">
              <a:rPr lang="en-US"/>
              <a:pPr/>
              <a:t>17</a:t>
            </a:fld>
            <a:endParaRPr lang="en-US"/>
          </a:p>
        </p:txBody>
      </p:sp>
      <p:sp>
        <p:nvSpPr>
          <p:cNvPr id="26627" name="Rectangle 2"/>
          <p:cNvSpPr>
            <a:spLocks noGrp="1" noRot="1" noChangeAspect="1" noChangeArrowheads="1" noTextEdit="1"/>
          </p:cNvSpPr>
          <p:nvPr>
            <p:ph type="sldImg"/>
          </p:nvPr>
        </p:nvSpPr>
        <p:spPr>
          <a:solidFill>
            <a:srgbClr val="FFFFFF"/>
          </a:solidFill>
          <a:ln/>
        </p:spPr>
      </p:sp>
      <p:sp>
        <p:nvSpPr>
          <p:cNvPr id="2662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extLst>
      <p:ext uri="{BB962C8B-B14F-4D97-AF65-F5344CB8AC3E}">
        <p14:creationId xmlns:p14="http://schemas.microsoft.com/office/powerpoint/2010/main" val="1483035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1330D831-D62E-4B1F-809B-541E161AB825}" type="slidenum">
              <a:rPr lang="en-US"/>
              <a:pPr/>
              <a:t>18</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272823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04CDAB16-4F74-4ABB-B160-0996609F35F6}" type="datetimeFigureOut">
              <a:rPr lang="en-US" smtClean="0"/>
              <a:pPr/>
              <a:t>9/28/2012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FCAC0AF-692E-4B5C-A796-E3B14A53C9D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CDAB16-4F74-4ABB-B160-0996609F35F6}" type="datetimeFigureOut">
              <a:rPr lang="en-US" smtClean="0"/>
              <a:pPr/>
              <a:t>9/28/2012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AC0AF-692E-4B5C-A796-E3B14A53C9D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CDAB16-4F74-4ABB-B160-0996609F35F6}" type="datetimeFigureOut">
              <a:rPr lang="en-US" smtClean="0"/>
              <a:pPr/>
              <a:t>9/28/2012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AC0AF-692E-4B5C-A796-E3B14A53C9D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04CDAB16-4F74-4ABB-B160-0996609F35F6}" type="datetimeFigureOut">
              <a:rPr lang="en-US" smtClean="0"/>
              <a:pPr/>
              <a:t>9/28/2012</a:t>
            </a:fld>
            <a:endParaRPr lang="en-US"/>
          </a:p>
        </p:txBody>
      </p:sp>
      <p:sp>
        <p:nvSpPr>
          <p:cNvPr id="9" name="Slide Number Placeholder 8"/>
          <p:cNvSpPr>
            <a:spLocks noGrp="1"/>
          </p:cNvSpPr>
          <p:nvPr>
            <p:ph type="sldNum" sz="quarter" idx="15"/>
          </p:nvPr>
        </p:nvSpPr>
        <p:spPr/>
        <p:txBody>
          <a:bodyPr rtlCol="0"/>
          <a:lstStyle/>
          <a:p>
            <a:fld id="{0FCAC0AF-692E-4B5C-A796-E3B14A53C9D8}"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04CDAB16-4F74-4ABB-B160-0996609F35F6}" type="datetimeFigureOut">
              <a:rPr lang="en-US" smtClean="0"/>
              <a:pPr/>
              <a:t>9/28/2012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FCAC0AF-692E-4B5C-A796-E3B14A53C9D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4CDAB16-4F74-4ABB-B160-0996609F35F6}" type="datetimeFigureOut">
              <a:rPr lang="en-US" smtClean="0"/>
              <a:pPr/>
              <a:t>9/28/2012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CAC0AF-692E-4B5C-A796-E3B14A53C9D8}"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04CDAB16-4F74-4ABB-B160-0996609F35F6}" type="datetimeFigureOut">
              <a:rPr lang="en-US" smtClean="0"/>
              <a:pPr/>
              <a:t>9/28/2012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CAC0AF-692E-4B5C-A796-E3B14A53C9D8}"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04CDAB16-4F74-4ABB-B160-0996609F35F6}" type="datetimeFigureOut">
              <a:rPr lang="en-US" smtClean="0"/>
              <a:pPr/>
              <a:t>9/28/2012</a:t>
            </a:fld>
            <a:endParaRPr lang="en-US"/>
          </a:p>
        </p:txBody>
      </p:sp>
      <p:sp>
        <p:nvSpPr>
          <p:cNvPr id="7" name="Slide Number Placeholder 6"/>
          <p:cNvSpPr>
            <a:spLocks noGrp="1"/>
          </p:cNvSpPr>
          <p:nvPr>
            <p:ph type="sldNum" sz="quarter" idx="11"/>
          </p:nvPr>
        </p:nvSpPr>
        <p:spPr/>
        <p:txBody>
          <a:bodyPr rtlCol="0"/>
          <a:lstStyle/>
          <a:p>
            <a:fld id="{0FCAC0AF-692E-4B5C-A796-E3B14A53C9D8}"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CDAB16-4F74-4ABB-B160-0996609F35F6}" type="datetimeFigureOut">
              <a:rPr lang="en-US" smtClean="0"/>
              <a:pPr/>
              <a:t>9/28/2012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CAC0AF-692E-4B5C-A796-E3B14A53C9D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04CDAB16-4F74-4ABB-B160-0996609F35F6}" type="datetimeFigureOut">
              <a:rPr lang="en-US" smtClean="0"/>
              <a:pPr/>
              <a:t>9/28/2012</a:t>
            </a:fld>
            <a:endParaRPr lang="en-US"/>
          </a:p>
        </p:txBody>
      </p:sp>
      <p:sp>
        <p:nvSpPr>
          <p:cNvPr id="22" name="Slide Number Placeholder 21"/>
          <p:cNvSpPr>
            <a:spLocks noGrp="1"/>
          </p:cNvSpPr>
          <p:nvPr>
            <p:ph type="sldNum" sz="quarter" idx="15"/>
          </p:nvPr>
        </p:nvSpPr>
        <p:spPr/>
        <p:txBody>
          <a:bodyPr rtlCol="0"/>
          <a:lstStyle/>
          <a:p>
            <a:fld id="{0FCAC0AF-692E-4B5C-A796-E3B14A53C9D8}"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04CDAB16-4F74-4ABB-B160-0996609F35F6}" type="datetimeFigureOut">
              <a:rPr lang="en-US" smtClean="0"/>
              <a:pPr/>
              <a:t>9/28/2012</a:t>
            </a:fld>
            <a:endParaRPr lang="en-US"/>
          </a:p>
        </p:txBody>
      </p:sp>
      <p:sp>
        <p:nvSpPr>
          <p:cNvPr id="18" name="Slide Number Placeholder 17"/>
          <p:cNvSpPr>
            <a:spLocks noGrp="1"/>
          </p:cNvSpPr>
          <p:nvPr>
            <p:ph type="sldNum" sz="quarter" idx="11"/>
          </p:nvPr>
        </p:nvSpPr>
        <p:spPr/>
        <p:txBody>
          <a:bodyPr rtlCol="0"/>
          <a:lstStyle/>
          <a:p>
            <a:fld id="{0FCAC0AF-692E-4B5C-A796-E3B14A53C9D8}"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4CDAB16-4F74-4ABB-B160-0996609F35F6}" type="datetimeFigureOut">
              <a:rPr lang="en-US" smtClean="0"/>
              <a:pPr/>
              <a:t>9/28/2012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FCAC0AF-692E-4B5C-A796-E3B14A53C9D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52400"/>
            <a:ext cx="8458200" cy="6186309"/>
          </a:xfrm>
          <a:prstGeom prst="rect">
            <a:avLst/>
          </a:prstGeom>
        </p:spPr>
        <p:txBody>
          <a:bodyPr wrap="square">
            <a:spAutoFit/>
          </a:bodyPr>
          <a:lstStyle/>
          <a:p>
            <a:pPr algn="just">
              <a:lnSpc>
                <a:spcPct val="150000"/>
              </a:lnSpc>
            </a:pPr>
            <a:r>
              <a:rPr lang="en-US" b="1" kern="1000" dirty="0" smtClean="0">
                <a:latin typeface="Californian FB" pitchFamily="18" charset="0"/>
                <a:cs typeface="Arial" pitchFamily="34" charset="0"/>
              </a:rPr>
              <a:t>What is Personnel administration?</a:t>
            </a:r>
          </a:p>
          <a:p>
            <a:pPr algn="just">
              <a:lnSpc>
                <a:spcPct val="150000"/>
              </a:lnSpc>
            </a:pPr>
            <a:endParaRPr lang="en-US" kern="1000" dirty="0">
              <a:latin typeface="Californian FB" pitchFamily="18" charset="0"/>
              <a:cs typeface="Arial" pitchFamily="34" charset="0"/>
            </a:endParaRPr>
          </a:p>
          <a:p>
            <a:pPr algn="just">
              <a:lnSpc>
                <a:spcPct val="150000"/>
              </a:lnSpc>
            </a:pPr>
            <a:r>
              <a:rPr lang="en-US" kern="1000" dirty="0" smtClean="0">
                <a:latin typeface="Californian FB" pitchFamily="18" charset="0"/>
                <a:cs typeface="Arial" pitchFamily="34" charset="0"/>
              </a:rPr>
              <a:t>Personnel administration is that part of  administration  which is concerned with people at  work  and with their relationships within  an  organization. It  refers t o  the entire spectrum of  an organization's  interaction with its human  resources  from recruitment  activity to  retirement  process.  It involves personnel  planning and forecasting, appraising  human  performance,  selection  and staffing, training and development and maintenance and improvement of performance  and productivity. </a:t>
            </a:r>
          </a:p>
          <a:p>
            <a:pPr algn="just">
              <a:lnSpc>
                <a:spcPct val="200000"/>
              </a:lnSpc>
            </a:pPr>
            <a:r>
              <a:rPr lang="en-US" kern="1000" dirty="0" smtClean="0">
                <a:latin typeface="Californian FB" pitchFamily="18" charset="0"/>
                <a:cs typeface="Arial" pitchFamily="34" charset="0"/>
              </a:rPr>
              <a:t>Personnel  administration is close1ly related t o  an organization's  overall effectiveness</a:t>
            </a:r>
            <a:r>
              <a:rPr lang="en-US" dirty="0" smtClean="0">
                <a:latin typeface="Arial" pitchFamily="34" charset="0"/>
                <a:cs typeface="Arial" pitchFamily="34" charset="0"/>
              </a:rPr>
              <a:t>.</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684213" y="1412875"/>
            <a:ext cx="7772400" cy="4572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AU" sz="3600" b="1" smtClean="0"/>
              <a:t>STRATEGIC INTEGRATION</a:t>
            </a:r>
          </a:p>
        </p:txBody>
      </p:sp>
      <p:sp>
        <p:nvSpPr>
          <p:cNvPr id="51203" name="Rectangle 3"/>
          <p:cNvSpPr>
            <a:spLocks noGrp="1" noChangeArrowheads="1"/>
          </p:cNvSpPr>
          <p:nvPr>
            <p:ph type="body" idx="1"/>
          </p:nvPr>
        </p:nvSpPr>
        <p:spPr bwMode="auto">
          <a:xfrm>
            <a:off x="903288" y="2419350"/>
            <a:ext cx="7334250" cy="3673475"/>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marL="0" indent="0" eaLnBrk="1" hangingPunct="1">
              <a:lnSpc>
                <a:spcPct val="105000"/>
              </a:lnSpc>
              <a:buFontTx/>
              <a:buNone/>
            </a:pPr>
            <a:r>
              <a:rPr lang="en-AU" smtClean="0"/>
              <a:t>An attempt to treat all labour management processes – from recruitment and training to remuneration and retrenchment – in a </a:t>
            </a:r>
            <a:r>
              <a:rPr lang="en-AU" i="1" smtClean="0"/>
              <a:t>strategic</a:t>
            </a:r>
            <a:r>
              <a:rPr lang="en-AU" smtClean="0"/>
              <a:t> fashion by integrating them with the broader business concerns of the enterprise.</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Effect transition="in" filter="dissolve">
                                      <p:cBhvr>
                                        <p:cTn id="7" dur="500"/>
                                        <p:tgtEl>
                                          <p:spTgt spid="512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1047750" y="911225"/>
            <a:ext cx="7772400" cy="11430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AU" sz="3600" b="1" smtClean="0"/>
              <a:t>STRATEGIC HRM</a:t>
            </a:r>
          </a:p>
        </p:txBody>
      </p:sp>
      <p:sp>
        <p:nvSpPr>
          <p:cNvPr id="10243" name="Rectangle 3"/>
          <p:cNvSpPr>
            <a:spLocks noGrp="1" noChangeArrowheads="1"/>
          </p:cNvSpPr>
          <p:nvPr>
            <p:ph type="body" idx="1"/>
          </p:nvPr>
        </p:nvSpPr>
        <p:spPr bwMode="auto">
          <a:xfrm>
            <a:off x="895350" y="1844675"/>
            <a:ext cx="7434263" cy="41148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marL="533400" indent="-533400" eaLnBrk="1" hangingPunct="1">
              <a:lnSpc>
                <a:spcPct val="105000"/>
              </a:lnSpc>
            </a:pPr>
            <a:r>
              <a:rPr lang="en-AU" sz="2700" smtClean="0">
                <a:latin typeface="Arial" charset="0"/>
              </a:rPr>
              <a:t>People are not just another cost or factor of production. They are the key to competitive advantage.</a:t>
            </a:r>
          </a:p>
          <a:p>
            <a:pPr marL="533400" indent="-533400" eaLnBrk="1" hangingPunct="1">
              <a:lnSpc>
                <a:spcPct val="105000"/>
              </a:lnSpc>
            </a:pPr>
            <a:r>
              <a:rPr lang="en-AU" sz="2700" smtClean="0">
                <a:latin typeface="Arial" charset="0"/>
              </a:rPr>
              <a:t>Close ‘fit’ between human resources, internal processes and the external environment.</a:t>
            </a:r>
            <a:r>
              <a:rPr lang="en-AU" sz="2800" smtClean="0">
                <a:latin typeface="Arial" charset="0"/>
              </a:rPr>
              <a:t>          </a:t>
            </a:r>
            <a:endParaRPr lang="en-AU" sz="2500" smtClean="0">
              <a:latin typeface="Arial" charset="0"/>
            </a:endParaRPr>
          </a:p>
          <a:p>
            <a:pPr marL="914400" lvl="1" indent="-457200" eaLnBrk="1" hangingPunct="1">
              <a:lnSpc>
                <a:spcPct val="105000"/>
              </a:lnSpc>
              <a:spcBef>
                <a:spcPct val="40000"/>
              </a:spcBef>
              <a:buFontTx/>
              <a:buAutoNum type="arabicPeriod"/>
            </a:pPr>
            <a:r>
              <a:rPr lang="en-AU" sz="2500" smtClean="0">
                <a:latin typeface="Arial" charset="0"/>
              </a:rPr>
              <a:t>Devolution of responsibility for labour management to line managers.</a:t>
            </a:r>
          </a:p>
          <a:p>
            <a:pPr marL="914400" lvl="1" indent="-457200" eaLnBrk="1" hangingPunct="1">
              <a:lnSpc>
                <a:spcPct val="105000"/>
              </a:lnSpc>
              <a:spcBef>
                <a:spcPct val="40000"/>
              </a:spcBef>
              <a:buFontTx/>
              <a:buAutoNum type="arabicPeriod"/>
            </a:pPr>
            <a:r>
              <a:rPr lang="en-AU" sz="2500" smtClean="0">
                <a:latin typeface="Arial" charset="0"/>
              </a:rPr>
              <a:t>Co-ordination of policies on recruitment, training &amp; performance management.</a:t>
            </a:r>
          </a:p>
          <a:p>
            <a:pPr marL="914400" lvl="1" indent="-457200" eaLnBrk="1" hangingPunct="1">
              <a:lnSpc>
                <a:spcPct val="105000"/>
              </a:lnSpc>
              <a:spcBef>
                <a:spcPct val="40000"/>
              </a:spcBef>
              <a:buFontTx/>
              <a:buNone/>
            </a:pPr>
            <a:endParaRPr lang="en-US" sz="25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US" sz="2600" smtClean="0">
              <a:latin typeface="Arial" charset="0"/>
            </a:endParaRPr>
          </a:p>
          <a:p>
            <a:pPr marL="914400" lvl="1" indent="-457200" eaLnBrk="1" hangingPunct="1">
              <a:lnSpc>
                <a:spcPct val="105000"/>
              </a:lnSpc>
              <a:spcBef>
                <a:spcPct val="40000"/>
              </a:spcBef>
              <a:buFontTx/>
              <a:buAutoNum type="arabicPeriod"/>
            </a:pPr>
            <a:endParaRPr lang="en-AU" sz="2200" smtClean="0">
              <a:latin typeface="Arial" charset="0"/>
            </a:endParaRP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24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1024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102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685800" y="609600"/>
            <a:ext cx="7772400" cy="6858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AU" sz="3600" b="1" smtClean="0"/>
              <a:t>FLEXIBILITY</a:t>
            </a:r>
            <a:endParaRPr lang="en-AU" b="1" smtClean="0"/>
          </a:p>
        </p:txBody>
      </p:sp>
      <p:sp>
        <p:nvSpPr>
          <p:cNvPr id="12291" name="Rectangle 3"/>
          <p:cNvSpPr>
            <a:spLocks noGrp="1" noChangeArrowheads="1"/>
          </p:cNvSpPr>
          <p:nvPr>
            <p:ph type="body" idx="1"/>
          </p:nvPr>
        </p:nvSpPr>
        <p:spPr bwMode="auto">
          <a:xfrm>
            <a:off x="1143000" y="1600200"/>
            <a:ext cx="6958013" cy="417195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marL="609600" indent="-609600" eaLnBrk="1" hangingPunct="1">
              <a:lnSpc>
                <a:spcPct val="90000"/>
              </a:lnSpc>
            </a:pPr>
            <a:r>
              <a:rPr lang="en-AU" smtClean="0"/>
              <a:t>The flexible firm and the global economy.</a:t>
            </a:r>
          </a:p>
          <a:p>
            <a:pPr marL="609600" indent="-609600" eaLnBrk="1" hangingPunct="1">
              <a:lnSpc>
                <a:spcPct val="90000"/>
              </a:lnSpc>
            </a:pPr>
            <a:r>
              <a:rPr lang="en-AU" smtClean="0"/>
              <a:t>Functional flexibility</a:t>
            </a:r>
          </a:p>
          <a:p>
            <a:pPr marL="609600" indent="-609600" eaLnBrk="1" hangingPunct="1">
              <a:lnSpc>
                <a:spcPct val="90000"/>
              </a:lnSpc>
            </a:pPr>
            <a:r>
              <a:rPr lang="en-AU" smtClean="0"/>
              <a:t>Numerical flexibility</a:t>
            </a:r>
          </a:p>
          <a:p>
            <a:pPr marL="609600" indent="-609600" eaLnBrk="1" hangingPunct="1">
              <a:lnSpc>
                <a:spcPct val="90000"/>
              </a:lnSpc>
            </a:pPr>
            <a:r>
              <a:rPr lang="en-AU" smtClean="0"/>
              <a:t>Financial flexibility</a:t>
            </a:r>
          </a:p>
          <a:p>
            <a:pPr marL="609600" indent="-609600" eaLnBrk="1" hangingPunct="1">
              <a:lnSpc>
                <a:spcPct val="90000"/>
              </a:lnSpc>
            </a:pPr>
            <a:endParaRPr lang="en-AU" sz="1800" smtClean="0"/>
          </a:p>
          <a:p>
            <a:pPr marL="609600" indent="-609600" eaLnBrk="1" hangingPunct="1">
              <a:lnSpc>
                <a:spcPct val="90000"/>
              </a:lnSpc>
              <a:buFontTx/>
              <a:buAutoNum type="arabicPeriod"/>
            </a:pPr>
            <a:r>
              <a:rPr lang="en-AU" sz="2800" smtClean="0"/>
              <a:t>Core:  Highly skilled knowledge workers. Full time jobs and job security.</a:t>
            </a:r>
          </a:p>
          <a:p>
            <a:pPr marL="609600" indent="-609600" eaLnBrk="1" hangingPunct="1">
              <a:lnSpc>
                <a:spcPct val="90000"/>
              </a:lnSpc>
              <a:buFontTx/>
              <a:buAutoNum type="arabicPeriod"/>
            </a:pPr>
            <a:r>
              <a:rPr lang="en-AU" sz="2800" smtClean="0"/>
              <a:t>Periphery:  Casuals and part-time workers and short-term contractors.</a:t>
            </a:r>
          </a:p>
          <a:p>
            <a:pPr marL="609600" indent="-609600" eaLnBrk="1" hangingPunct="1">
              <a:lnSpc>
                <a:spcPct val="90000"/>
              </a:lnSpc>
            </a:pPr>
            <a:endParaRPr lang="en-AU" sz="2800" smtClean="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additive="base">
                                        <p:cTn id="13" dur="500" fill="hold"/>
                                        <p:tgtEl>
                                          <p:spTgt spid="1229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22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 calcmode="lin" valueType="num">
                                      <p:cBhvr additive="base">
                                        <p:cTn id="19" dur="500" fill="hold"/>
                                        <p:tgtEl>
                                          <p:spTgt spid="12291">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22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2291">
                                            <p:txEl>
                                              <p:pRg st="3" end="3"/>
                                            </p:txEl>
                                          </p:spTgt>
                                        </p:tgtEl>
                                        <p:attrNameLst>
                                          <p:attrName>style.visibility</p:attrName>
                                        </p:attrNameLst>
                                      </p:cBhvr>
                                      <p:to>
                                        <p:strVal val="visible"/>
                                      </p:to>
                                    </p:set>
                                    <p:anim calcmode="lin" valueType="num">
                                      <p:cBhvr additive="base">
                                        <p:cTn id="25" dur="500" fill="hold"/>
                                        <p:tgtEl>
                                          <p:spTgt spid="12291">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229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2291">
                                            <p:txEl>
                                              <p:pRg st="5" end="5"/>
                                            </p:txEl>
                                          </p:spTgt>
                                        </p:tgtEl>
                                        <p:attrNameLst>
                                          <p:attrName>style.visibility</p:attrName>
                                        </p:attrNameLst>
                                      </p:cBhvr>
                                      <p:to>
                                        <p:strVal val="visible"/>
                                      </p:to>
                                    </p:set>
                                    <p:anim calcmode="lin" valueType="num">
                                      <p:cBhvr additive="base">
                                        <p:cTn id="31" dur="500" fill="hold"/>
                                        <p:tgtEl>
                                          <p:spTgt spid="12291">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229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12291">
                                            <p:txEl>
                                              <p:pRg st="6" end="6"/>
                                            </p:txEl>
                                          </p:spTgt>
                                        </p:tgtEl>
                                        <p:attrNameLst>
                                          <p:attrName>style.visibility</p:attrName>
                                        </p:attrNameLst>
                                      </p:cBhvr>
                                      <p:to>
                                        <p:strVal val="visible"/>
                                      </p:to>
                                    </p:set>
                                    <p:anim calcmode="lin" valueType="num">
                                      <p:cBhvr additive="base">
                                        <p:cTn id="37" dur="500" fill="hold"/>
                                        <p:tgtEl>
                                          <p:spTgt spid="12291">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1229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685800" y="609600"/>
            <a:ext cx="7772400" cy="6858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AU" sz="3600" b="1" smtClean="0"/>
              <a:t>COMMITMENT</a:t>
            </a:r>
            <a:endParaRPr lang="en-AU" b="1" smtClean="0"/>
          </a:p>
        </p:txBody>
      </p:sp>
      <p:sp>
        <p:nvSpPr>
          <p:cNvPr id="64515" name="Rectangle 3"/>
          <p:cNvSpPr>
            <a:spLocks noGrp="1" noChangeArrowheads="1"/>
          </p:cNvSpPr>
          <p:nvPr>
            <p:ph type="body" idx="1"/>
          </p:nvPr>
        </p:nvSpPr>
        <p:spPr bwMode="auto">
          <a:xfrm>
            <a:off x="755650" y="1916113"/>
            <a:ext cx="7488238" cy="417195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90000"/>
              </a:lnSpc>
            </a:pPr>
            <a:r>
              <a:rPr lang="en-AU" smtClean="0"/>
              <a:t>From ‘control’ to ‘commitment’ through changing the organisation’s culture.</a:t>
            </a:r>
          </a:p>
          <a:p>
            <a:pPr eaLnBrk="1" hangingPunct="1">
              <a:lnSpc>
                <a:spcPct val="90000"/>
              </a:lnSpc>
              <a:spcBef>
                <a:spcPct val="50000"/>
              </a:spcBef>
            </a:pPr>
            <a:r>
              <a:rPr lang="en-AU" smtClean="0"/>
              <a:t>Mission statement:  A statement of core values.</a:t>
            </a:r>
          </a:p>
          <a:p>
            <a:pPr eaLnBrk="1" hangingPunct="1">
              <a:lnSpc>
                <a:spcPct val="90000"/>
              </a:lnSpc>
              <a:spcBef>
                <a:spcPct val="50000"/>
              </a:spcBef>
            </a:pPr>
            <a:r>
              <a:rPr lang="en-AU" smtClean="0"/>
              <a:t>Recruitment:  Only recruiting those prepared to subscribe to these core values.</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4515">
                                            <p:txEl>
                                              <p:pRg st="0" end="0"/>
                                            </p:txEl>
                                          </p:spTgt>
                                        </p:tgtEl>
                                        <p:attrNameLst>
                                          <p:attrName>style.visibility</p:attrName>
                                        </p:attrNameLst>
                                      </p:cBhvr>
                                      <p:to>
                                        <p:strVal val="visible"/>
                                      </p:to>
                                    </p:set>
                                    <p:anim calcmode="lin" valueType="num">
                                      <p:cBhvr additive="base">
                                        <p:cTn id="7" dur="500" fill="hold"/>
                                        <p:tgtEl>
                                          <p:spTgt spid="6451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45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4515">
                                            <p:txEl>
                                              <p:pRg st="1" end="1"/>
                                            </p:txEl>
                                          </p:spTgt>
                                        </p:tgtEl>
                                        <p:attrNameLst>
                                          <p:attrName>style.visibility</p:attrName>
                                        </p:attrNameLst>
                                      </p:cBhvr>
                                      <p:to>
                                        <p:strVal val="visible"/>
                                      </p:to>
                                    </p:set>
                                    <p:anim calcmode="lin" valueType="num">
                                      <p:cBhvr additive="base">
                                        <p:cTn id="13" dur="500" fill="hold"/>
                                        <p:tgtEl>
                                          <p:spTgt spid="6451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645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64515">
                                            <p:txEl>
                                              <p:pRg st="2" end="2"/>
                                            </p:txEl>
                                          </p:spTgt>
                                        </p:tgtEl>
                                        <p:attrNameLst>
                                          <p:attrName>style.visibility</p:attrName>
                                        </p:attrNameLst>
                                      </p:cBhvr>
                                      <p:to>
                                        <p:strVal val="visible"/>
                                      </p:to>
                                    </p:set>
                                    <p:anim calcmode="lin" valueType="num">
                                      <p:cBhvr additive="base">
                                        <p:cTn id="19" dur="500" fill="hold"/>
                                        <p:tgtEl>
                                          <p:spTgt spid="6451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6451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685800" y="609600"/>
            <a:ext cx="7772400" cy="6858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algn="l" eaLnBrk="1" hangingPunct="1"/>
            <a:r>
              <a:rPr lang="en-AU" sz="3600" smtClean="0"/>
              <a:t>Cont’d</a:t>
            </a:r>
            <a:endParaRPr lang="en-AU" smtClean="0"/>
          </a:p>
        </p:txBody>
      </p:sp>
      <p:sp>
        <p:nvSpPr>
          <p:cNvPr id="15363" name="Rectangle 3"/>
          <p:cNvSpPr>
            <a:spLocks noGrp="1" noChangeArrowheads="1"/>
          </p:cNvSpPr>
          <p:nvPr>
            <p:ph type="body" idx="1"/>
          </p:nvPr>
        </p:nvSpPr>
        <p:spPr bwMode="auto">
          <a:xfrm>
            <a:off x="1219200" y="1600200"/>
            <a:ext cx="7662863" cy="41148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AU" smtClean="0"/>
              <a:t>‘Transformational leadership’: CEO as visionary change agent.</a:t>
            </a:r>
          </a:p>
          <a:p>
            <a:pPr eaLnBrk="1" hangingPunct="1">
              <a:spcBef>
                <a:spcPct val="45000"/>
              </a:spcBef>
            </a:pPr>
            <a:r>
              <a:rPr lang="en-AU" smtClean="0"/>
              <a:t>Ensuring employees demonstrate desired attitudes, competencies and behaviours.</a:t>
            </a:r>
          </a:p>
          <a:p>
            <a:pPr eaLnBrk="1" hangingPunct="1">
              <a:spcBef>
                <a:spcPct val="45000"/>
              </a:spcBef>
            </a:pPr>
            <a:r>
              <a:rPr lang="en-AU" smtClean="0"/>
              <a:t>Culture Management – strong culture</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additive="base">
                                        <p:cTn id="7" dur="500" fill="hold"/>
                                        <p:tgtEl>
                                          <p:spTgt spid="153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53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5363">
                                            <p:txEl>
                                              <p:pRg st="1" end="1"/>
                                            </p:txEl>
                                          </p:spTgt>
                                        </p:tgtEl>
                                        <p:attrNameLst>
                                          <p:attrName>style.visibility</p:attrName>
                                        </p:attrNameLst>
                                      </p:cBhvr>
                                      <p:to>
                                        <p:strVal val="visible"/>
                                      </p:to>
                                    </p:set>
                                    <p:anim calcmode="lin" valueType="num">
                                      <p:cBhvr additive="base">
                                        <p:cTn id="13" dur="500" fill="hold"/>
                                        <p:tgtEl>
                                          <p:spTgt spid="1536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53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5363">
                                            <p:txEl>
                                              <p:pRg st="2" end="2"/>
                                            </p:txEl>
                                          </p:spTgt>
                                        </p:tgtEl>
                                        <p:attrNameLst>
                                          <p:attrName>style.visibility</p:attrName>
                                        </p:attrNameLst>
                                      </p:cBhvr>
                                      <p:to>
                                        <p:strVal val="visible"/>
                                      </p:to>
                                    </p:set>
                                    <p:anim calcmode="lin" valueType="num">
                                      <p:cBhvr additive="base">
                                        <p:cTn id="19" dur="500" fill="hold"/>
                                        <p:tgtEl>
                                          <p:spTgt spid="1536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536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685800" y="844550"/>
            <a:ext cx="7772400" cy="6858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AU" sz="3600" b="1" smtClean="0"/>
              <a:t>QUALITY</a:t>
            </a:r>
            <a:endParaRPr lang="en-AU" b="1" smtClean="0"/>
          </a:p>
        </p:txBody>
      </p:sp>
      <p:sp>
        <p:nvSpPr>
          <p:cNvPr id="53251" name="Rectangle 3"/>
          <p:cNvSpPr>
            <a:spLocks noGrp="1" noChangeArrowheads="1"/>
          </p:cNvSpPr>
          <p:nvPr>
            <p:ph type="body" idx="1"/>
          </p:nvPr>
        </p:nvSpPr>
        <p:spPr bwMode="auto">
          <a:xfrm>
            <a:off x="1219200" y="1835150"/>
            <a:ext cx="7024688" cy="41148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AU" sz="2800" smtClean="0"/>
              <a:t>Culture of quality: Quality work, quality workers, quality products and services.</a:t>
            </a:r>
          </a:p>
          <a:p>
            <a:pPr eaLnBrk="1" hangingPunct="1">
              <a:spcBef>
                <a:spcPct val="45000"/>
              </a:spcBef>
            </a:pPr>
            <a:r>
              <a:rPr lang="en-AU" sz="2800" smtClean="0"/>
              <a:t>Total Quality Management.</a:t>
            </a:r>
          </a:p>
          <a:p>
            <a:pPr eaLnBrk="1" hangingPunct="1">
              <a:spcBef>
                <a:spcPct val="45000"/>
              </a:spcBef>
            </a:pPr>
            <a:r>
              <a:rPr lang="en-AU" sz="2800" smtClean="0"/>
              <a:t>Quality assurance and zero defects.</a:t>
            </a:r>
          </a:p>
          <a:p>
            <a:pPr eaLnBrk="1" hangingPunct="1">
              <a:spcBef>
                <a:spcPct val="45000"/>
              </a:spcBef>
            </a:pPr>
            <a:r>
              <a:rPr lang="en-AU" sz="2800" smtClean="0"/>
              <a:t>Internal customers.</a:t>
            </a:r>
          </a:p>
          <a:p>
            <a:pPr eaLnBrk="1" hangingPunct="1">
              <a:spcBef>
                <a:spcPct val="45000"/>
              </a:spcBef>
            </a:pPr>
            <a:r>
              <a:rPr lang="en-AU" sz="2800" smtClean="0"/>
              <a:t>Empowering workers via team working.</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calcmode="lin" valueType="num">
                                      <p:cBhvr additive="base">
                                        <p:cTn id="7" dur="500" fill="hold"/>
                                        <p:tgtEl>
                                          <p:spTgt spid="532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2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3251">
                                            <p:txEl>
                                              <p:pRg st="1" end="1"/>
                                            </p:txEl>
                                          </p:spTgt>
                                        </p:tgtEl>
                                        <p:attrNameLst>
                                          <p:attrName>style.visibility</p:attrName>
                                        </p:attrNameLst>
                                      </p:cBhvr>
                                      <p:to>
                                        <p:strVal val="visible"/>
                                      </p:to>
                                    </p:set>
                                    <p:anim calcmode="lin" valueType="num">
                                      <p:cBhvr additive="base">
                                        <p:cTn id="13" dur="500" fill="hold"/>
                                        <p:tgtEl>
                                          <p:spTgt spid="532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25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3251">
                                            <p:txEl>
                                              <p:pRg st="2" end="2"/>
                                            </p:txEl>
                                          </p:spTgt>
                                        </p:tgtEl>
                                        <p:attrNameLst>
                                          <p:attrName>style.visibility</p:attrName>
                                        </p:attrNameLst>
                                      </p:cBhvr>
                                      <p:to>
                                        <p:strVal val="visible"/>
                                      </p:to>
                                    </p:set>
                                    <p:anim calcmode="lin" valueType="num">
                                      <p:cBhvr additive="base">
                                        <p:cTn id="19" dur="500" fill="hold"/>
                                        <p:tgtEl>
                                          <p:spTgt spid="532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25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3251">
                                            <p:txEl>
                                              <p:pRg st="3" end="3"/>
                                            </p:txEl>
                                          </p:spTgt>
                                        </p:tgtEl>
                                        <p:attrNameLst>
                                          <p:attrName>style.visibility</p:attrName>
                                        </p:attrNameLst>
                                      </p:cBhvr>
                                      <p:to>
                                        <p:strVal val="visible"/>
                                      </p:to>
                                    </p:set>
                                    <p:anim calcmode="lin" valueType="num">
                                      <p:cBhvr additive="base">
                                        <p:cTn id="25" dur="500" fill="hold"/>
                                        <p:tgtEl>
                                          <p:spTgt spid="5325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325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3251">
                                            <p:txEl>
                                              <p:pRg st="4" end="4"/>
                                            </p:txEl>
                                          </p:spTgt>
                                        </p:tgtEl>
                                        <p:attrNameLst>
                                          <p:attrName>style.visibility</p:attrName>
                                        </p:attrNameLst>
                                      </p:cBhvr>
                                      <p:to>
                                        <p:strVal val="visible"/>
                                      </p:to>
                                    </p:set>
                                    <p:anim calcmode="lin" valueType="num">
                                      <p:cBhvr additive="base">
                                        <p:cTn id="31" dur="500" fill="hold"/>
                                        <p:tgtEl>
                                          <p:spTgt spid="5325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325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914400" y="533400"/>
            <a:ext cx="7772400" cy="6858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AU" sz="3600" b="1" smtClean="0"/>
              <a:t>HRM vs PERSONNEL MANAGEMENT</a:t>
            </a:r>
            <a:endParaRPr lang="en-AU" b="1" smtClean="0"/>
          </a:p>
        </p:txBody>
      </p:sp>
      <p:sp>
        <p:nvSpPr>
          <p:cNvPr id="54275" name="Rectangle 3"/>
          <p:cNvSpPr>
            <a:spLocks noGrp="1" noChangeArrowheads="1"/>
          </p:cNvSpPr>
          <p:nvPr>
            <p:ph type="body" idx="1"/>
          </p:nvPr>
        </p:nvSpPr>
        <p:spPr bwMode="auto">
          <a:xfrm>
            <a:off x="1258888" y="2276475"/>
            <a:ext cx="7056437" cy="41148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90000"/>
              </a:lnSpc>
            </a:pPr>
            <a:r>
              <a:rPr lang="en-AU" sz="2800" smtClean="0">
                <a:latin typeface="Arial" charset="0"/>
              </a:rPr>
              <a:t>Integral part of line management responsibilities.</a:t>
            </a:r>
          </a:p>
          <a:p>
            <a:pPr eaLnBrk="1" hangingPunct="1">
              <a:lnSpc>
                <a:spcPct val="90000"/>
              </a:lnSpc>
              <a:spcBef>
                <a:spcPct val="50000"/>
              </a:spcBef>
            </a:pPr>
            <a:r>
              <a:rPr lang="en-AU" sz="2800" smtClean="0">
                <a:latin typeface="Arial" charset="0"/>
              </a:rPr>
              <a:t>Emphasises the management of organisational culture as the central activity of senior management.</a:t>
            </a:r>
          </a:p>
          <a:p>
            <a:pPr eaLnBrk="1" hangingPunct="1">
              <a:lnSpc>
                <a:spcPct val="90000"/>
              </a:lnSpc>
              <a:spcBef>
                <a:spcPct val="50000"/>
              </a:spcBef>
            </a:pPr>
            <a:r>
              <a:rPr lang="en-AU" sz="2800" smtClean="0">
                <a:latin typeface="Arial" charset="0"/>
              </a:rPr>
              <a:t>HRM represents the discovery of personnel management by chief executives.</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anim calcmode="lin" valueType="num">
                                      <p:cBhvr additive="base">
                                        <p:cTn id="7" dur="500" fill="hold"/>
                                        <p:tgtEl>
                                          <p:spTgt spid="542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42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4275">
                                            <p:txEl>
                                              <p:pRg st="1" end="1"/>
                                            </p:txEl>
                                          </p:spTgt>
                                        </p:tgtEl>
                                        <p:attrNameLst>
                                          <p:attrName>style.visibility</p:attrName>
                                        </p:attrNameLst>
                                      </p:cBhvr>
                                      <p:to>
                                        <p:strVal val="visible"/>
                                      </p:to>
                                    </p:set>
                                    <p:anim calcmode="lin" valueType="num">
                                      <p:cBhvr additive="base">
                                        <p:cTn id="13" dur="500" fill="hold"/>
                                        <p:tgtEl>
                                          <p:spTgt spid="542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42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4275">
                                            <p:txEl>
                                              <p:pRg st="2" end="2"/>
                                            </p:txEl>
                                          </p:spTgt>
                                        </p:tgtEl>
                                        <p:attrNameLst>
                                          <p:attrName>style.visibility</p:attrName>
                                        </p:attrNameLst>
                                      </p:cBhvr>
                                      <p:to>
                                        <p:strVal val="visible"/>
                                      </p:to>
                                    </p:set>
                                    <p:anim calcmode="lin" valueType="num">
                                      <p:cBhvr additive="base">
                                        <p:cTn id="19" dur="500" fill="hold"/>
                                        <p:tgtEl>
                                          <p:spTgt spid="542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427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685800" y="1055688"/>
            <a:ext cx="7772400" cy="7620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AU" sz="3600" b="1" smtClean="0"/>
              <a:t>THE PRACTICE OF HRM</a:t>
            </a:r>
            <a:endParaRPr lang="en-AU" b="1" smtClean="0"/>
          </a:p>
        </p:txBody>
      </p:sp>
      <p:sp>
        <p:nvSpPr>
          <p:cNvPr id="16387" name="Rectangle 3"/>
          <p:cNvSpPr>
            <a:spLocks noGrp="1" noChangeArrowheads="1"/>
          </p:cNvSpPr>
          <p:nvPr>
            <p:ph type="body" idx="1"/>
          </p:nvPr>
        </p:nvSpPr>
        <p:spPr bwMode="auto">
          <a:xfrm>
            <a:off x="1219200" y="2122488"/>
            <a:ext cx="7586663" cy="41148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90000"/>
              </a:lnSpc>
            </a:pPr>
            <a:r>
              <a:rPr lang="en-AU" smtClean="0"/>
              <a:t>Does the rhetoric match the reality?</a:t>
            </a:r>
          </a:p>
          <a:p>
            <a:pPr eaLnBrk="1" hangingPunct="1">
              <a:lnSpc>
                <a:spcPct val="90000"/>
              </a:lnSpc>
            </a:pPr>
            <a:r>
              <a:rPr lang="en-AU" smtClean="0"/>
              <a:t>Strategic integration.</a:t>
            </a:r>
          </a:p>
          <a:p>
            <a:pPr eaLnBrk="1" hangingPunct="1">
              <a:lnSpc>
                <a:spcPct val="90000"/>
              </a:lnSpc>
            </a:pPr>
            <a:r>
              <a:rPr lang="en-AU" smtClean="0"/>
              <a:t>Line managers and devolution.</a:t>
            </a:r>
          </a:p>
          <a:p>
            <a:pPr eaLnBrk="1" hangingPunct="1">
              <a:lnSpc>
                <a:spcPct val="90000"/>
              </a:lnSpc>
            </a:pPr>
            <a:r>
              <a:rPr lang="en-AU" smtClean="0"/>
              <a:t>Empowered or merely over burdened?</a:t>
            </a:r>
          </a:p>
          <a:p>
            <a:pPr eaLnBrk="1" hangingPunct="1">
              <a:lnSpc>
                <a:spcPct val="90000"/>
              </a:lnSpc>
            </a:pPr>
            <a:r>
              <a:rPr lang="en-AU" smtClean="0"/>
              <a:t>Delayering, re-engineering and the elimination of the jobs of middle management.</a:t>
            </a:r>
          </a:p>
          <a:p>
            <a:pPr eaLnBrk="1" hangingPunct="1">
              <a:lnSpc>
                <a:spcPct val="90000"/>
              </a:lnSpc>
            </a:pPr>
            <a:endParaRPr lang="en-AU" sz="2400" smtClean="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blinds(horizontal)">
                                      <p:cBhvr>
                                        <p:cTn id="7" dur="500"/>
                                        <p:tgtEl>
                                          <p:spTgt spid="16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Effect transition="in" filter="blinds(horizontal)">
                                      <p:cBhvr>
                                        <p:cTn id="12" dur="500"/>
                                        <p:tgtEl>
                                          <p:spTgt spid="163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Effect transition="in" filter="blinds(horizontal)">
                                      <p:cBhvr>
                                        <p:cTn id="17" dur="500"/>
                                        <p:tgtEl>
                                          <p:spTgt spid="163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Effect transition="in" filter="blinds(horizontal)">
                                      <p:cBhvr>
                                        <p:cTn id="22" dur="500"/>
                                        <p:tgtEl>
                                          <p:spTgt spid="1638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6387">
                                            <p:txEl>
                                              <p:pRg st="4" end="4"/>
                                            </p:txEl>
                                          </p:spTgt>
                                        </p:tgtEl>
                                        <p:attrNameLst>
                                          <p:attrName>style.visibility</p:attrName>
                                        </p:attrNameLst>
                                      </p:cBhvr>
                                      <p:to>
                                        <p:strVal val="visible"/>
                                      </p:to>
                                    </p:set>
                                    <p:animEffect transition="in" filter="blinds(horizontal)">
                                      <p:cBhvr>
                                        <p:cTn id="27" dur="500"/>
                                        <p:tgtEl>
                                          <p:spTgt spid="163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bwMode="auto">
          <a:xfrm>
            <a:off x="685800" y="609600"/>
            <a:ext cx="7772400" cy="7620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AU" sz="3600" b="1" smtClean="0"/>
              <a:t>HR MANAGERS AND STRATEGIC DECISION-MAKING</a:t>
            </a:r>
          </a:p>
        </p:txBody>
      </p:sp>
      <p:sp>
        <p:nvSpPr>
          <p:cNvPr id="56323" name="Rectangle 3"/>
          <p:cNvSpPr>
            <a:spLocks noGrp="1" noChangeArrowheads="1"/>
          </p:cNvSpPr>
          <p:nvPr>
            <p:ph type="body" idx="1"/>
          </p:nvPr>
        </p:nvSpPr>
        <p:spPr bwMode="auto">
          <a:xfrm>
            <a:off x="1116013" y="2060575"/>
            <a:ext cx="7343775" cy="41148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marL="609600" indent="-609600" eaLnBrk="1" hangingPunct="1"/>
            <a:r>
              <a:rPr lang="en-AU" smtClean="0"/>
              <a:t>Downsizing of personnel departments.</a:t>
            </a:r>
          </a:p>
          <a:p>
            <a:pPr marL="609600" indent="-609600" eaLnBrk="1" hangingPunct="1"/>
            <a:r>
              <a:rPr lang="en-AU" smtClean="0"/>
              <a:t>Strategic HR planning.</a:t>
            </a:r>
          </a:p>
          <a:p>
            <a:pPr marL="609600" indent="-609600" eaLnBrk="1" hangingPunct="1"/>
            <a:r>
              <a:rPr lang="en-AU" smtClean="0"/>
              <a:t>Consulting firms.</a:t>
            </a:r>
          </a:p>
          <a:p>
            <a:pPr marL="609600" indent="-609600" eaLnBrk="1" hangingPunct="1"/>
            <a:r>
              <a:rPr lang="en-AU" smtClean="0"/>
              <a:t>Devolution of administrative functions.</a:t>
            </a:r>
          </a:p>
          <a:p>
            <a:pPr marL="609600" indent="-609600" eaLnBrk="1" hangingPunct="1"/>
            <a:r>
              <a:rPr lang="en-AU" smtClean="0"/>
              <a:t>Contracting-out of HR functions.</a:t>
            </a:r>
          </a:p>
          <a:p>
            <a:pPr marL="609600" indent="-609600" eaLnBrk="1" hangingPunct="1">
              <a:lnSpc>
                <a:spcPct val="90000"/>
              </a:lnSpc>
              <a:buFontTx/>
              <a:buNone/>
            </a:pPr>
            <a:endParaRPr lang="en-AU" sz="2400" smtClean="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Effect transition="in" filter="blinds(horizontal)">
                                      <p:cBhvr>
                                        <p:cTn id="7" dur="500"/>
                                        <p:tgtEl>
                                          <p:spTgt spid="563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6323">
                                            <p:txEl>
                                              <p:pRg st="1" end="1"/>
                                            </p:txEl>
                                          </p:spTgt>
                                        </p:tgtEl>
                                        <p:attrNameLst>
                                          <p:attrName>style.visibility</p:attrName>
                                        </p:attrNameLst>
                                      </p:cBhvr>
                                      <p:to>
                                        <p:strVal val="visible"/>
                                      </p:to>
                                    </p:set>
                                    <p:animEffect transition="in" filter="blinds(horizontal)">
                                      <p:cBhvr>
                                        <p:cTn id="12" dur="500"/>
                                        <p:tgtEl>
                                          <p:spTgt spid="563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6323">
                                            <p:txEl>
                                              <p:pRg st="2" end="2"/>
                                            </p:txEl>
                                          </p:spTgt>
                                        </p:tgtEl>
                                        <p:attrNameLst>
                                          <p:attrName>style.visibility</p:attrName>
                                        </p:attrNameLst>
                                      </p:cBhvr>
                                      <p:to>
                                        <p:strVal val="visible"/>
                                      </p:to>
                                    </p:set>
                                    <p:animEffect transition="in" filter="blinds(horizontal)">
                                      <p:cBhvr>
                                        <p:cTn id="17" dur="500"/>
                                        <p:tgtEl>
                                          <p:spTgt spid="5632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6323">
                                            <p:txEl>
                                              <p:pRg st="3" end="3"/>
                                            </p:txEl>
                                          </p:spTgt>
                                        </p:tgtEl>
                                        <p:attrNameLst>
                                          <p:attrName>style.visibility</p:attrName>
                                        </p:attrNameLst>
                                      </p:cBhvr>
                                      <p:to>
                                        <p:strVal val="visible"/>
                                      </p:to>
                                    </p:set>
                                    <p:animEffect transition="in" filter="blinds(horizontal)">
                                      <p:cBhvr>
                                        <p:cTn id="22" dur="500"/>
                                        <p:tgtEl>
                                          <p:spTgt spid="5632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6323">
                                            <p:txEl>
                                              <p:pRg st="4" end="4"/>
                                            </p:txEl>
                                          </p:spTgt>
                                        </p:tgtEl>
                                        <p:attrNameLst>
                                          <p:attrName>style.visibility</p:attrName>
                                        </p:attrNameLst>
                                      </p:cBhvr>
                                      <p:to>
                                        <p:strVal val="visible"/>
                                      </p:to>
                                    </p:set>
                                    <p:animEffect transition="in" filter="blinds(horizontal)">
                                      <p:cBhvr>
                                        <p:cTn id="27" dur="500"/>
                                        <p:tgtEl>
                                          <p:spTgt spid="563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bwMode="auto">
          <a:xfrm>
            <a:off x="1371600" y="304800"/>
            <a:ext cx="7772400" cy="6096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AU" smtClean="0"/>
              <a:t>HRM ACTIVITIES</a:t>
            </a:r>
          </a:p>
        </p:txBody>
      </p:sp>
      <p:sp>
        <p:nvSpPr>
          <p:cNvPr id="23555" name="Rectangle 3"/>
          <p:cNvSpPr>
            <a:spLocks noGrp="1" noChangeArrowheads="1"/>
          </p:cNvSpPr>
          <p:nvPr>
            <p:ph type="body" idx="1"/>
          </p:nvPr>
        </p:nvSpPr>
        <p:spPr bwMode="auto">
          <a:xfrm>
            <a:off x="684213" y="1343025"/>
            <a:ext cx="7620000" cy="417195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105000"/>
              </a:lnSpc>
            </a:pPr>
            <a:r>
              <a:rPr lang="en-AU" sz="2100" b="1" smtClean="0">
                <a:latin typeface="Arial" charset="0"/>
              </a:rPr>
              <a:t>Job analysis </a:t>
            </a:r>
            <a:r>
              <a:rPr lang="en-AU" sz="2100" smtClean="0">
                <a:latin typeface="Arial" charset="0"/>
              </a:rPr>
              <a:t>defines a job in terms of specific tasks and responsibilities and identifies the abilities, skills and qualifications needed to perform it successfully.</a:t>
            </a:r>
          </a:p>
          <a:p>
            <a:pPr eaLnBrk="1" hangingPunct="1">
              <a:lnSpc>
                <a:spcPct val="105000"/>
              </a:lnSpc>
            </a:pPr>
            <a:r>
              <a:rPr lang="en-AU" sz="2100" b="1" smtClean="0">
                <a:latin typeface="Arial" charset="0"/>
              </a:rPr>
              <a:t>Human resource planning </a:t>
            </a:r>
            <a:r>
              <a:rPr lang="en-AU" sz="2100" smtClean="0">
                <a:latin typeface="Arial" charset="0"/>
              </a:rPr>
              <a:t>or</a:t>
            </a:r>
            <a:r>
              <a:rPr lang="en-AU" sz="2100" b="1" smtClean="0">
                <a:latin typeface="Arial" charset="0"/>
              </a:rPr>
              <a:t> employment planning</a:t>
            </a:r>
            <a:r>
              <a:rPr lang="en-AU" sz="2100" smtClean="0">
                <a:latin typeface="Arial" charset="0"/>
              </a:rPr>
              <a:t> is the process by which an organisation attempts to ensure that it has the right number of qualified people in the right jobs at the right time.</a:t>
            </a:r>
          </a:p>
          <a:p>
            <a:pPr eaLnBrk="1" hangingPunct="1">
              <a:lnSpc>
                <a:spcPct val="105000"/>
              </a:lnSpc>
            </a:pPr>
            <a:r>
              <a:rPr lang="en-AU" sz="2100" b="1" smtClean="0">
                <a:latin typeface="Arial" charset="0"/>
              </a:rPr>
              <a:t>Employee recruitment</a:t>
            </a:r>
            <a:r>
              <a:rPr lang="en-AU" sz="2100" smtClean="0">
                <a:latin typeface="Arial" charset="0"/>
              </a:rPr>
              <a:t> is the process of seeking and attracting a pool of applicants from which qualified candidates for job vacancies within an organisation can be selected.</a:t>
            </a:r>
          </a:p>
          <a:p>
            <a:pPr eaLnBrk="1" hangingPunct="1">
              <a:lnSpc>
                <a:spcPct val="105000"/>
              </a:lnSpc>
            </a:pPr>
            <a:r>
              <a:rPr lang="en-AU" sz="2100" b="1" smtClean="0">
                <a:latin typeface="Arial" charset="0"/>
              </a:rPr>
              <a:t>Employee selection</a:t>
            </a:r>
            <a:r>
              <a:rPr lang="en-AU" sz="2100" smtClean="0">
                <a:latin typeface="Arial" charset="0"/>
              </a:rPr>
              <a:t> involves choosing from the available candidates the individual predicted to be most likely to perform successfully in the job.</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3555">
                                            <p:txEl>
                                              <p:pRg st="1" end="1"/>
                                            </p:txEl>
                                          </p:spTgt>
                                        </p:tgtEl>
                                        <p:attrNameLst>
                                          <p:attrName>style.visibility</p:attrName>
                                        </p:attrNameLst>
                                      </p:cBhvr>
                                      <p:to>
                                        <p:strVal val="visible"/>
                                      </p:to>
                                    </p:set>
                                    <p:anim calcmode="lin" valueType="num">
                                      <p:cBhvr additive="base">
                                        <p:cTn id="13" dur="500" fill="hold"/>
                                        <p:tgtEl>
                                          <p:spTgt spid="2355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35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3555">
                                            <p:txEl>
                                              <p:pRg st="2" end="2"/>
                                            </p:txEl>
                                          </p:spTgt>
                                        </p:tgtEl>
                                        <p:attrNameLst>
                                          <p:attrName>style.visibility</p:attrName>
                                        </p:attrNameLst>
                                      </p:cBhvr>
                                      <p:to>
                                        <p:strVal val="visible"/>
                                      </p:to>
                                    </p:set>
                                    <p:anim calcmode="lin" valueType="num">
                                      <p:cBhvr additive="base">
                                        <p:cTn id="19" dur="500" fill="hold"/>
                                        <p:tgtEl>
                                          <p:spTgt spid="2355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355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3555">
                                            <p:txEl>
                                              <p:pRg st="3" end="3"/>
                                            </p:txEl>
                                          </p:spTgt>
                                        </p:tgtEl>
                                        <p:attrNameLst>
                                          <p:attrName>style.visibility</p:attrName>
                                        </p:attrNameLst>
                                      </p:cBhvr>
                                      <p:to>
                                        <p:strVal val="visible"/>
                                      </p:to>
                                    </p:set>
                                    <p:anim calcmode="lin" valueType="num">
                                      <p:cBhvr additive="base">
                                        <p:cTn id="25" dur="500" fill="hold"/>
                                        <p:tgtEl>
                                          <p:spTgt spid="2355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355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04800"/>
            <a:ext cx="8915400" cy="3139321"/>
          </a:xfrm>
          <a:prstGeom prst="rect">
            <a:avLst/>
          </a:prstGeom>
        </p:spPr>
        <p:txBody>
          <a:bodyPr wrap="square">
            <a:spAutoFit/>
          </a:bodyPr>
          <a:lstStyle/>
          <a:p>
            <a:r>
              <a:rPr lang="en-US" b="1" dirty="0" smtClean="0"/>
              <a:t>personnel  administration aims at : </a:t>
            </a:r>
          </a:p>
          <a:p>
            <a:endParaRPr lang="en-US" dirty="0" smtClean="0"/>
          </a:p>
          <a:p>
            <a:pPr>
              <a:buFont typeface="Arial" pitchFamily="34" charset="0"/>
              <a:buChar char="•"/>
            </a:pPr>
            <a:r>
              <a:rPr lang="en-US" dirty="0" smtClean="0"/>
              <a:t>Effective  utilization </a:t>
            </a:r>
            <a:r>
              <a:rPr lang="en-US" dirty="0"/>
              <a:t>o</a:t>
            </a:r>
            <a:r>
              <a:rPr lang="en-US" dirty="0" smtClean="0"/>
              <a:t>f human  resources.</a:t>
            </a:r>
          </a:p>
          <a:p>
            <a:endParaRPr lang="en-US" dirty="0" smtClean="0"/>
          </a:p>
          <a:p>
            <a:pPr>
              <a:buFont typeface="Arial" pitchFamily="34" charset="0"/>
              <a:buChar char="•"/>
            </a:pPr>
            <a:r>
              <a:rPr lang="en-US" dirty="0" smtClean="0"/>
              <a:t>Desirable working relations among all members  of the organization </a:t>
            </a:r>
          </a:p>
          <a:p>
            <a:pPr>
              <a:buFont typeface="Arial" pitchFamily="34" charset="0"/>
              <a:buChar char="•"/>
            </a:pPr>
            <a:endParaRPr lang="en-US" dirty="0" smtClean="0"/>
          </a:p>
          <a:p>
            <a:pPr>
              <a:buFont typeface="Arial" pitchFamily="34" charset="0"/>
              <a:buChar char="•"/>
            </a:pPr>
            <a:r>
              <a:rPr lang="en-US" dirty="0" smtClean="0"/>
              <a:t>Maximum development.</a:t>
            </a:r>
          </a:p>
          <a:p>
            <a:r>
              <a:rPr lang="en-US" dirty="0" smtClean="0"/>
              <a:t> </a:t>
            </a:r>
          </a:p>
          <a:p>
            <a:pPr>
              <a:buFont typeface="Arial" pitchFamily="34" charset="0"/>
              <a:buChar char="•"/>
            </a:pPr>
            <a:r>
              <a:rPr lang="en-US" dirty="0" smtClean="0"/>
              <a:t>Meeting the organization's  social a n d  legal  responsibilities</a:t>
            </a:r>
            <a:endParaRPr lang="en-US" dirty="0"/>
          </a:p>
        </p:txBody>
      </p:sp>
      <p:sp>
        <p:nvSpPr>
          <p:cNvPr id="3" name="Rectangle 2"/>
          <p:cNvSpPr/>
          <p:nvPr/>
        </p:nvSpPr>
        <p:spPr>
          <a:xfrm>
            <a:off x="152400" y="3733800"/>
            <a:ext cx="8458200" cy="1754326"/>
          </a:xfrm>
          <a:prstGeom prst="rect">
            <a:avLst/>
          </a:prstGeom>
        </p:spPr>
        <p:txBody>
          <a:bodyPr wrap="square">
            <a:spAutoFit/>
          </a:bodyPr>
          <a:lstStyle/>
          <a:p>
            <a:pPr algn="just"/>
            <a:r>
              <a:rPr lang="en-US" dirty="0" smtClean="0"/>
              <a:t>Personnel function is concerned with the procurement, development, compensation, integration  and maintenance of the  personnel  of  an organization  for the purpose  of  contributing toward the accomplishment of that organization's major goals and  objectives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bwMode="auto">
          <a:xfrm>
            <a:off x="1116013" y="404813"/>
            <a:ext cx="7772400" cy="6858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AU" sz="4000" b="1" smtClean="0"/>
              <a:t>HRM ACTIVITIES (cont)</a:t>
            </a:r>
          </a:p>
        </p:txBody>
      </p:sp>
      <p:sp>
        <p:nvSpPr>
          <p:cNvPr id="24579" name="Rectangle 3"/>
          <p:cNvSpPr>
            <a:spLocks noGrp="1" noChangeArrowheads="1"/>
          </p:cNvSpPr>
          <p:nvPr>
            <p:ph type="body" idx="1"/>
          </p:nvPr>
        </p:nvSpPr>
        <p:spPr bwMode="auto">
          <a:xfrm>
            <a:off x="971550" y="1371600"/>
            <a:ext cx="7696200" cy="41148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90000"/>
              </a:lnSpc>
            </a:pPr>
            <a:r>
              <a:rPr lang="en-AU" sz="2200" b="1" smtClean="0"/>
              <a:t>Performance appraisal </a:t>
            </a:r>
            <a:r>
              <a:rPr lang="en-AU" sz="2200" smtClean="0"/>
              <a:t>is concerned with determining how well employees are doing their jobs, communicating that information to the employees and establishing a plan for performance improvement.</a:t>
            </a:r>
            <a:endParaRPr lang="en-AU" sz="2200" b="1" smtClean="0"/>
          </a:p>
          <a:p>
            <a:pPr eaLnBrk="1" hangingPunct="1">
              <a:lnSpc>
                <a:spcPct val="90000"/>
              </a:lnSpc>
            </a:pPr>
            <a:r>
              <a:rPr lang="en-AU" sz="2200" b="1" smtClean="0"/>
              <a:t>Training and development </a:t>
            </a:r>
            <a:r>
              <a:rPr lang="en-AU" sz="2200" smtClean="0"/>
              <a:t>activities help employees learn how to perform their jobs, improve their performance and prepare themselves for more senior positions.</a:t>
            </a:r>
          </a:p>
          <a:p>
            <a:pPr eaLnBrk="1" hangingPunct="1">
              <a:lnSpc>
                <a:spcPct val="90000"/>
              </a:lnSpc>
            </a:pPr>
            <a:r>
              <a:rPr lang="en-AU" sz="2200" b="1" smtClean="0"/>
              <a:t>Career planning and development </a:t>
            </a:r>
            <a:r>
              <a:rPr lang="en-AU" sz="2200" smtClean="0"/>
              <a:t>activities benefit both employees (by identifying employee career goals, possible future job opportunities and personal improvement requirements) and the organisation (by ensuring that qualified employees are available when needed).</a:t>
            </a:r>
          </a:p>
          <a:p>
            <a:pPr eaLnBrk="1" hangingPunct="1">
              <a:lnSpc>
                <a:spcPct val="90000"/>
              </a:lnSpc>
            </a:pPr>
            <a:r>
              <a:rPr lang="en-AU" sz="2200" b="1" smtClean="0"/>
              <a:t>Employee motivation</a:t>
            </a:r>
            <a:r>
              <a:rPr lang="en-AU" sz="2200" smtClean="0"/>
              <a:t> is vital to the success of any organisation.  Highly motivated employees tend to be more productive and have lower rates of absenteeism and turnover.</a:t>
            </a:r>
          </a:p>
          <a:p>
            <a:pPr eaLnBrk="1" hangingPunct="1">
              <a:lnSpc>
                <a:spcPct val="90000"/>
              </a:lnSpc>
            </a:pPr>
            <a:endParaRPr lang="en-AU" sz="2200" smtClean="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additive="base">
                                        <p:cTn id="13" dur="500" fill="hold"/>
                                        <p:tgtEl>
                                          <p:spTgt spid="245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45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4579">
                                            <p:txEl>
                                              <p:pRg st="2" end="2"/>
                                            </p:txEl>
                                          </p:spTgt>
                                        </p:tgtEl>
                                        <p:attrNameLst>
                                          <p:attrName>style.visibility</p:attrName>
                                        </p:attrNameLst>
                                      </p:cBhvr>
                                      <p:to>
                                        <p:strVal val="visible"/>
                                      </p:to>
                                    </p:set>
                                    <p:anim calcmode="lin" valueType="num">
                                      <p:cBhvr additive="base">
                                        <p:cTn id="19" dur="500" fill="hold"/>
                                        <p:tgtEl>
                                          <p:spTgt spid="245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45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4579">
                                            <p:txEl>
                                              <p:pRg st="3" end="3"/>
                                            </p:txEl>
                                          </p:spTgt>
                                        </p:tgtEl>
                                        <p:attrNameLst>
                                          <p:attrName>style.visibility</p:attrName>
                                        </p:attrNameLst>
                                      </p:cBhvr>
                                      <p:to>
                                        <p:strVal val="visible"/>
                                      </p:to>
                                    </p:set>
                                    <p:anim calcmode="lin" valueType="num">
                                      <p:cBhvr additive="base">
                                        <p:cTn id="25" dur="500" fill="hold"/>
                                        <p:tgtEl>
                                          <p:spTgt spid="2457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457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spect="1" noChangeArrowheads="1"/>
          </p:cNvPicPr>
          <p:nvPr/>
        </p:nvPicPr>
        <p:blipFill>
          <a:blip r:embed="rId2" cstate="print"/>
          <a:srcRect/>
          <a:stretch>
            <a:fillRect/>
          </a:stretch>
        </p:blipFill>
        <p:spPr bwMode="auto">
          <a:xfrm>
            <a:off x="155575" y="338138"/>
            <a:ext cx="8832850" cy="6180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0"/>
            <a:ext cx="8610600" cy="6186309"/>
          </a:xfrm>
          <a:prstGeom prst="rect">
            <a:avLst/>
          </a:prstGeom>
        </p:spPr>
        <p:txBody>
          <a:bodyPr wrap="square">
            <a:spAutoFit/>
          </a:bodyPr>
          <a:lstStyle/>
          <a:p>
            <a:pPr algn="ctr"/>
            <a:r>
              <a:rPr lang="en-US" b="1" dirty="0" smtClean="0"/>
              <a:t>In  particular, personnel management is concerned with  the  development of  policies governing : </a:t>
            </a:r>
          </a:p>
          <a:p>
            <a:pPr algn="ctr"/>
            <a:endParaRPr lang="en-US" b="1" dirty="0" smtClean="0"/>
          </a:p>
          <a:p>
            <a:pPr>
              <a:buFont typeface="Arial" pitchFamily="34" charset="0"/>
              <a:buChar char="•"/>
            </a:pPr>
            <a:r>
              <a:rPr lang="en-US" dirty="0" smtClean="0"/>
              <a:t>Manpower planning, recruitment,  selection, placement  and  termination.</a:t>
            </a:r>
          </a:p>
          <a:p>
            <a:r>
              <a:rPr lang="en-US" dirty="0" smtClean="0"/>
              <a:t> </a:t>
            </a:r>
          </a:p>
          <a:p>
            <a:pPr>
              <a:buFont typeface="Arial" pitchFamily="34" charset="0"/>
              <a:buChar char="•"/>
            </a:pPr>
            <a:r>
              <a:rPr lang="en-US" dirty="0" smtClean="0"/>
              <a:t>Education and training, career development.</a:t>
            </a:r>
          </a:p>
          <a:p>
            <a:endParaRPr lang="en-US" dirty="0" smtClean="0"/>
          </a:p>
          <a:p>
            <a:pPr>
              <a:buFont typeface="Arial" pitchFamily="34" charset="0"/>
              <a:buChar char="•"/>
            </a:pPr>
            <a:r>
              <a:rPr lang="en-US" dirty="0" smtClean="0"/>
              <a:t>Terms  of  employment ,  methods  and standards  of  remuneration.</a:t>
            </a:r>
          </a:p>
          <a:p>
            <a:endParaRPr lang="en-US" dirty="0" smtClean="0"/>
          </a:p>
          <a:p>
            <a:pPr>
              <a:buFont typeface="Arial" pitchFamily="34" charset="0"/>
              <a:buChar char="•"/>
            </a:pPr>
            <a:r>
              <a:rPr lang="en-US" dirty="0" smtClean="0"/>
              <a:t>Working conditions and  employees' services.</a:t>
            </a:r>
          </a:p>
          <a:p>
            <a:endParaRPr lang="en-US" dirty="0" smtClean="0"/>
          </a:p>
          <a:p>
            <a:pPr>
              <a:buFont typeface="Arial" pitchFamily="34" charset="0"/>
              <a:buChar char="•"/>
            </a:pPr>
            <a:r>
              <a:rPr lang="en-US" dirty="0" smtClean="0"/>
              <a:t>Formal   and informal communication and consultation  both through the representatives of  employers and employees and at all levels throughout the organization.</a:t>
            </a:r>
          </a:p>
          <a:p>
            <a:r>
              <a:rPr lang="en-US" dirty="0" smtClean="0"/>
              <a:t> </a:t>
            </a:r>
          </a:p>
          <a:p>
            <a:pPr>
              <a:buFont typeface="Arial" pitchFamily="34" charset="0"/>
              <a:buChar char="•"/>
            </a:pPr>
            <a:r>
              <a:rPr lang="en-US" dirty="0" smtClean="0"/>
              <a:t>Negotiation  a n d  application  of agreements on wages  and  working </a:t>
            </a:r>
            <a:r>
              <a:rPr lang="en-US" dirty="0" err="1" smtClean="0"/>
              <a:t>conditions,procedures</a:t>
            </a:r>
            <a:r>
              <a:rPr lang="en-US" dirty="0" smtClean="0"/>
              <a:t>  for  the avoidance and settlement of disputes.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Text Box 3"/>
          <p:cNvSpPr txBox="1">
            <a:spLocks noChangeArrowheads="1"/>
          </p:cNvSpPr>
          <p:nvPr/>
        </p:nvSpPr>
        <p:spPr bwMode="auto">
          <a:xfrm>
            <a:off x="5364163" y="981075"/>
            <a:ext cx="2952750" cy="1658938"/>
          </a:xfrm>
          <a:prstGeom prst="rect">
            <a:avLst/>
          </a:prstGeom>
          <a:noFill/>
          <a:ln w="9525">
            <a:noFill/>
            <a:miter lim="800000"/>
            <a:headEnd/>
            <a:tailEnd/>
          </a:ln>
          <a:effectLst/>
        </p:spPr>
        <p:txBody>
          <a:bodyPr>
            <a:spAutoFit/>
          </a:bodyPr>
          <a:lstStyle/>
          <a:p>
            <a:pPr algn="l">
              <a:lnSpc>
                <a:spcPct val="95000"/>
              </a:lnSpc>
              <a:defRPr/>
            </a:pPr>
            <a:r>
              <a:rPr lang="en-US" sz="3600" b="1" i="1">
                <a:solidFill>
                  <a:srgbClr val="660066"/>
                </a:solidFill>
                <a:effectLst>
                  <a:outerShdw blurRad="38100" dist="38100" dir="2700000" algn="tl">
                    <a:srgbClr val="C0C0C0"/>
                  </a:outerShdw>
                </a:effectLst>
                <a:cs typeface="Arial" charset="0"/>
              </a:rPr>
              <a:t>Human</a:t>
            </a:r>
          </a:p>
          <a:p>
            <a:pPr algn="l">
              <a:lnSpc>
                <a:spcPct val="95000"/>
              </a:lnSpc>
              <a:defRPr/>
            </a:pPr>
            <a:r>
              <a:rPr lang="en-US" sz="3600" b="1" i="1">
                <a:solidFill>
                  <a:srgbClr val="660066"/>
                </a:solidFill>
                <a:effectLst>
                  <a:outerShdw blurRad="38100" dist="38100" dir="2700000" algn="tl">
                    <a:srgbClr val="C0C0C0"/>
                  </a:outerShdw>
                </a:effectLst>
                <a:cs typeface="Arial" charset="0"/>
              </a:rPr>
              <a:t>Resource</a:t>
            </a:r>
          </a:p>
          <a:p>
            <a:pPr algn="l">
              <a:lnSpc>
                <a:spcPct val="95000"/>
              </a:lnSpc>
              <a:defRPr/>
            </a:pPr>
            <a:r>
              <a:rPr lang="en-US" sz="3600" b="1" i="1">
                <a:solidFill>
                  <a:srgbClr val="660066"/>
                </a:solidFill>
                <a:effectLst>
                  <a:outerShdw blurRad="38100" dist="38100" dir="2700000" algn="tl">
                    <a:srgbClr val="C0C0C0"/>
                  </a:outerShdw>
                </a:effectLst>
                <a:cs typeface="Arial" charset="0"/>
              </a:rPr>
              <a:t>Management</a:t>
            </a:r>
          </a:p>
        </p:txBody>
      </p:sp>
      <p:sp>
        <p:nvSpPr>
          <p:cNvPr id="2051" name="Text Box 5"/>
          <p:cNvSpPr txBox="1">
            <a:spLocks noChangeArrowheads="1"/>
          </p:cNvSpPr>
          <p:nvPr/>
        </p:nvSpPr>
        <p:spPr bwMode="auto">
          <a:xfrm>
            <a:off x="1042988" y="3141663"/>
            <a:ext cx="7489825" cy="2778125"/>
          </a:xfrm>
          <a:prstGeom prst="rect">
            <a:avLst/>
          </a:prstGeom>
          <a:noFill/>
          <a:ln w="9525">
            <a:noFill/>
            <a:miter lim="800000"/>
            <a:headEnd/>
            <a:tailEnd/>
          </a:ln>
        </p:spPr>
        <p:txBody>
          <a:bodyPr>
            <a:spAutoFit/>
          </a:bodyPr>
          <a:lstStyle/>
          <a:p>
            <a:pPr algn="l">
              <a:lnSpc>
                <a:spcPct val="105000"/>
              </a:lnSpc>
            </a:pPr>
            <a:r>
              <a:rPr lang="en-US" sz="2800" i="1">
                <a:solidFill>
                  <a:srgbClr val="660066"/>
                </a:solidFill>
                <a:latin typeface="Arial" charset="0"/>
                <a:cs typeface="Arial" charset="0"/>
              </a:rPr>
              <a:t>Managers must find ways to get the highest level of contribution from their workers.  And they will not be able to do that unless they</a:t>
            </a:r>
          </a:p>
          <a:p>
            <a:pPr algn="l">
              <a:lnSpc>
                <a:spcPct val="105000"/>
              </a:lnSpc>
            </a:pPr>
            <a:r>
              <a:rPr lang="en-US" sz="2800" i="1">
                <a:solidFill>
                  <a:srgbClr val="660066"/>
                </a:solidFill>
                <a:latin typeface="Arial" charset="0"/>
                <a:cs typeface="Arial" charset="0"/>
              </a:rPr>
              <a:t>are aware of the many ways that their under-standing of diversity relates to how well, or how poorly, people contribute.      </a:t>
            </a:r>
            <a:endParaRPr lang="en-US" sz="2000" i="1">
              <a:solidFill>
                <a:srgbClr val="660066"/>
              </a:solidFill>
              <a:latin typeface="Arial" charset="0"/>
              <a:cs typeface="Arial" charset="0"/>
            </a:endParaRPr>
          </a:p>
        </p:txBody>
      </p:sp>
      <p:sp>
        <p:nvSpPr>
          <p:cNvPr id="2052" name="Text Box 6"/>
          <p:cNvSpPr txBox="1">
            <a:spLocks noChangeArrowheads="1"/>
          </p:cNvSpPr>
          <p:nvPr/>
        </p:nvSpPr>
        <p:spPr bwMode="auto">
          <a:xfrm>
            <a:off x="4716463" y="5949950"/>
            <a:ext cx="3992562" cy="476250"/>
          </a:xfrm>
          <a:prstGeom prst="rect">
            <a:avLst/>
          </a:prstGeom>
          <a:noFill/>
          <a:ln w="9525">
            <a:noFill/>
            <a:miter lim="800000"/>
            <a:headEnd/>
            <a:tailEnd/>
          </a:ln>
        </p:spPr>
        <p:txBody>
          <a:bodyPr wrap="none">
            <a:spAutoFit/>
          </a:bodyPr>
          <a:lstStyle/>
          <a:p>
            <a:pPr>
              <a:lnSpc>
                <a:spcPct val="105000"/>
              </a:lnSpc>
            </a:pPr>
            <a:r>
              <a:rPr lang="en-US" i="1">
                <a:solidFill>
                  <a:srgbClr val="660066"/>
                </a:solidFill>
              </a:rPr>
              <a:t>R. Roosevelt Thomas Jr., p 320</a:t>
            </a:r>
            <a:endParaRPr lang="en-A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546" name="Rectangle 2"/>
          <p:cNvSpPr>
            <a:spLocks noGrp="1" noChangeArrowheads="1"/>
          </p:cNvSpPr>
          <p:nvPr>
            <p:ph type="body" idx="4294967295"/>
          </p:nvPr>
        </p:nvSpPr>
        <p:spPr bwMode="auto">
          <a:xfrm>
            <a:off x="1258888" y="1268413"/>
            <a:ext cx="6913562" cy="4319587"/>
          </a:xfrm>
          <a:prstGeom prst="rect">
            <a:avLst/>
          </a:prstGeom>
          <a:solidFill>
            <a:srgbClr val="FFFFFF"/>
          </a:solidFill>
          <a:ln>
            <a:miter lim="800000"/>
            <a:headEnd/>
            <a:tailEnd/>
          </a:ln>
        </p:spPr>
        <p:txBody>
          <a:bodyPr/>
          <a:lstStyle/>
          <a:p>
            <a:pPr marL="0" indent="0" eaLnBrk="1" hangingPunct="1">
              <a:buFontTx/>
              <a:buNone/>
            </a:pPr>
            <a:r>
              <a:rPr lang="en-AU" smtClean="0">
                <a:solidFill>
                  <a:srgbClr val="660066"/>
                </a:solidFill>
                <a:latin typeface="Arial" charset="0"/>
              </a:rPr>
              <a:t>Human Resource Management</a:t>
            </a:r>
          </a:p>
          <a:p>
            <a:pPr marL="0" indent="0" eaLnBrk="1" hangingPunct="1">
              <a:buFontTx/>
              <a:buNone/>
            </a:pPr>
            <a:endParaRPr lang="en-AU" smtClean="0">
              <a:solidFill>
                <a:srgbClr val="660066"/>
              </a:solidFill>
              <a:latin typeface="Arial" charset="0"/>
            </a:endParaRPr>
          </a:p>
          <a:p>
            <a:pPr marL="0" indent="0" eaLnBrk="1" hangingPunct="1">
              <a:lnSpc>
                <a:spcPct val="105000"/>
              </a:lnSpc>
              <a:buFontTx/>
              <a:buNone/>
            </a:pPr>
            <a:r>
              <a:rPr lang="en-AU" sz="2700" i="1" smtClean="0">
                <a:latin typeface="Arial" charset="0"/>
              </a:rPr>
              <a:t>The process of attracting, developing and maintaining a talented and energetic workforce to support organisational mission, objectives and strategies.     </a:t>
            </a:r>
            <a:r>
              <a:rPr lang="en-AU" sz="2000" i="1" smtClean="0">
                <a:latin typeface="Arial" charset="0"/>
              </a:rPr>
              <a:t>p 321</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8546">
                                            <p:txEl>
                                              <p:pRg st="0" end="0"/>
                                            </p:txEl>
                                          </p:spTgt>
                                        </p:tgtEl>
                                        <p:attrNameLst>
                                          <p:attrName>style.visibility</p:attrName>
                                        </p:attrNameLst>
                                      </p:cBhvr>
                                      <p:to>
                                        <p:strVal val="visible"/>
                                      </p:to>
                                    </p:set>
                                    <p:anim calcmode="lin" valueType="num">
                                      <p:cBhvr additive="base">
                                        <p:cTn id="7" dur="500" fill="hold"/>
                                        <p:tgtEl>
                                          <p:spTgt spid="10854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854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8546">
                                            <p:txEl>
                                              <p:pRg st="2" end="2"/>
                                            </p:txEl>
                                          </p:spTgt>
                                        </p:tgtEl>
                                        <p:attrNameLst>
                                          <p:attrName>style.visibility</p:attrName>
                                        </p:attrNameLst>
                                      </p:cBhvr>
                                      <p:to>
                                        <p:strVal val="visible"/>
                                      </p:to>
                                    </p:set>
                                    <p:anim calcmode="lin" valueType="num">
                                      <p:cBhvr additive="base">
                                        <p:cTn id="13" dur="500" fill="hold"/>
                                        <p:tgtEl>
                                          <p:spTgt spid="10854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854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6"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bwMode="auto">
          <a:xfrm>
            <a:off x="1258888" y="1268413"/>
            <a:ext cx="6913562" cy="4319587"/>
          </a:xfrm>
          <a:prstGeom prst="rect">
            <a:avLst/>
          </a:prstGeom>
          <a:solidFill>
            <a:srgbClr val="FFFFFF"/>
          </a:solidFill>
          <a:ln>
            <a:miter lim="800000"/>
            <a:headEnd/>
            <a:tailEnd/>
          </a:ln>
        </p:spPr>
        <p:txBody>
          <a:bodyPr/>
          <a:lstStyle/>
          <a:p>
            <a:pPr marL="0" indent="0" eaLnBrk="1" hangingPunct="1">
              <a:lnSpc>
                <a:spcPct val="90000"/>
              </a:lnSpc>
              <a:buFontTx/>
              <a:buNone/>
            </a:pPr>
            <a:r>
              <a:rPr lang="en-AU" smtClean="0">
                <a:solidFill>
                  <a:srgbClr val="660066"/>
                </a:solidFill>
                <a:latin typeface="Arial" charset="0"/>
              </a:rPr>
              <a:t>Human Resource Management</a:t>
            </a:r>
          </a:p>
          <a:p>
            <a:pPr marL="0" indent="0" eaLnBrk="1" hangingPunct="1">
              <a:lnSpc>
                <a:spcPct val="90000"/>
              </a:lnSpc>
              <a:buFontTx/>
              <a:buNone/>
            </a:pPr>
            <a:endParaRPr lang="en-AU" smtClean="0">
              <a:solidFill>
                <a:srgbClr val="660066"/>
              </a:solidFill>
              <a:latin typeface="Arial" charset="0"/>
            </a:endParaRPr>
          </a:p>
          <a:p>
            <a:pPr marL="0" indent="0" eaLnBrk="1" hangingPunct="1">
              <a:lnSpc>
                <a:spcPct val="105000"/>
              </a:lnSpc>
              <a:buFontTx/>
              <a:buNone/>
            </a:pPr>
            <a:r>
              <a:rPr lang="en-AU" sz="2700" i="1" smtClean="0">
                <a:latin typeface="Arial" charset="0"/>
              </a:rPr>
              <a:t>A distinctive approach to employment management which seeks to achieve competitive advantage through the strategic deployment of a highly committed and capable workforce, using an integrated array of cultural, structural and personnel techniques. </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anim calcmode="lin" valueType="num">
                                      <p:cBhvr additive="base">
                                        <p:cTn id="7" dur="500" fill="hold"/>
                                        <p:tgtEl>
                                          <p:spTgt spid="819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4">
                                            <p:txEl>
                                              <p:pRg st="2" end="2"/>
                                            </p:txEl>
                                          </p:spTgt>
                                        </p:tgtEl>
                                        <p:attrNameLst>
                                          <p:attrName>style.visibility</p:attrName>
                                        </p:attrNameLst>
                                      </p:cBhvr>
                                      <p:to>
                                        <p:strVal val="visible"/>
                                      </p:to>
                                    </p:set>
                                    <p:anim calcmode="lin" valueType="num">
                                      <p:cBhvr additive="base">
                                        <p:cTn id="13" dur="500" fill="hold"/>
                                        <p:tgtEl>
                                          <p:spTgt spid="819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22" name="Rectangle 2"/>
          <p:cNvSpPr>
            <a:spLocks noGrp="1" noChangeArrowheads="1"/>
          </p:cNvSpPr>
          <p:nvPr>
            <p:ph type="body" idx="4294967295"/>
          </p:nvPr>
        </p:nvSpPr>
        <p:spPr bwMode="auto">
          <a:xfrm>
            <a:off x="2122488" y="1268413"/>
            <a:ext cx="5041900" cy="4319587"/>
          </a:xfrm>
          <a:prstGeom prst="rect">
            <a:avLst/>
          </a:prstGeom>
          <a:solidFill>
            <a:srgbClr val="FFFFFF"/>
          </a:solidFill>
          <a:ln>
            <a:miter lim="800000"/>
            <a:headEnd/>
            <a:tailEnd/>
          </a:ln>
        </p:spPr>
        <p:txBody>
          <a:bodyPr/>
          <a:lstStyle/>
          <a:p>
            <a:pPr marL="0" indent="0" eaLnBrk="1" hangingPunct="1">
              <a:lnSpc>
                <a:spcPct val="90000"/>
              </a:lnSpc>
              <a:buFontTx/>
              <a:buNone/>
            </a:pPr>
            <a:r>
              <a:rPr lang="en-AU" sz="2400" smtClean="0">
                <a:solidFill>
                  <a:srgbClr val="660066"/>
                </a:solidFill>
                <a:latin typeface="Arial" charset="0"/>
              </a:rPr>
              <a:t>HRM Includes:</a:t>
            </a:r>
          </a:p>
          <a:p>
            <a:pPr marL="0" indent="0" eaLnBrk="1" hangingPunct="1">
              <a:lnSpc>
                <a:spcPct val="90000"/>
              </a:lnSpc>
              <a:buFontTx/>
              <a:buNone/>
            </a:pPr>
            <a:endParaRPr lang="en-AU" sz="2400" smtClean="0">
              <a:solidFill>
                <a:srgbClr val="660066"/>
              </a:solidFill>
              <a:latin typeface="Arial" charset="0"/>
            </a:endParaRPr>
          </a:p>
          <a:p>
            <a:pPr marL="0" indent="0" eaLnBrk="1" hangingPunct="1">
              <a:lnSpc>
                <a:spcPct val="105000"/>
              </a:lnSpc>
              <a:buFontTx/>
              <a:buNone/>
            </a:pPr>
            <a:r>
              <a:rPr lang="en-AU" sz="2100" i="1" smtClean="0">
                <a:latin typeface="Arial" charset="0"/>
              </a:rPr>
              <a:t>Employment Issues</a:t>
            </a:r>
          </a:p>
          <a:p>
            <a:pPr marL="0" indent="0" eaLnBrk="1" hangingPunct="1">
              <a:lnSpc>
                <a:spcPct val="105000"/>
              </a:lnSpc>
              <a:buFontTx/>
              <a:buNone/>
            </a:pPr>
            <a:endParaRPr lang="en-AU" sz="1200" i="1" smtClean="0">
              <a:latin typeface="Arial" charset="0"/>
            </a:endParaRPr>
          </a:p>
          <a:p>
            <a:pPr marL="0" indent="0" eaLnBrk="1" hangingPunct="1">
              <a:lnSpc>
                <a:spcPct val="105000"/>
              </a:lnSpc>
            </a:pPr>
            <a:r>
              <a:rPr lang="en-AU" sz="2000" i="1" smtClean="0">
                <a:latin typeface="Arial" charset="0"/>
              </a:rPr>
              <a:t> Discrimination, </a:t>
            </a:r>
          </a:p>
          <a:p>
            <a:pPr marL="0" indent="0" eaLnBrk="1" hangingPunct="1">
              <a:lnSpc>
                <a:spcPct val="105000"/>
              </a:lnSpc>
            </a:pPr>
            <a:r>
              <a:rPr lang="en-AU" sz="2000" i="1" smtClean="0">
                <a:latin typeface="Arial" charset="0"/>
              </a:rPr>
              <a:t> Equal Employment Opportunity</a:t>
            </a:r>
          </a:p>
          <a:p>
            <a:pPr marL="0" indent="0" eaLnBrk="1" hangingPunct="1">
              <a:lnSpc>
                <a:spcPct val="105000"/>
              </a:lnSpc>
            </a:pPr>
            <a:r>
              <a:rPr lang="en-AU" sz="2000" i="1" smtClean="0">
                <a:latin typeface="Arial" charset="0"/>
              </a:rPr>
              <a:t> Harassment</a:t>
            </a:r>
          </a:p>
          <a:p>
            <a:pPr marL="0" indent="0" eaLnBrk="1" hangingPunct="1">
              <a:lnSpc>
                <a:spcPct val="105000"/>
              </a:lnSpc>
            </a:pPr>
            <a:r>
              <a:rPr lang="en-AU" sz="2000" i="1" smtClean="0">
                <a:latin typeface="Arial" charset="0"/>
              </a:rPr>
              <a:t> Affirmative Action</a:t>
            </a:r>
          </a:p>
          <a:p>
            <a:pPr marL="0" indent="0" eaLnBrk="1" hangingPunct="1">
              <a:lnSpc>
                <a:spcPct val="105000"/>
              </a:lnSpc>
            </a:pPr>
            <a:r>
              <a:rPr lang="en-AU" sz="2000" i="1" smtClean="0">
                <a:latin typeface="Arial" charset="0"/>
              </a:rPr>
              <a:t> Diversity Management</a:t>
            </a:r>
          </a:p>
          <a:p>
            <a:pPr marL="0" indent="0" eaLnBrk="1" hangingPunct="1">
              <a:lnSpc>
                <a:spcPct val="105000"/>
              </a:lnSpc>
            </a:pPr>
            <a:r>
              <a:rPr lang="en-US" sz="2000" i="1" smtClean="0">
                <a:latin typeface="Arial" charset="0"/>
              </a:rPr>
              <a:t> Occupational Health and Safety</a:t>
            </a:r>
          </a:p>
          <a:p>
            <a:pPr marL="0" indent="0" eaLnBrk="1" hangingPunct="1">
              <a:lnSpc>
                <a:spcPct val="105000"/>
              </a:lnSpc>
            </a:pPr>
            <a:r>
              <a:rPr lang="en-US" sz="2000" i="1" smtClean="0">
                <a:latin typeface="Arial" charset="0"/>
              </a:rPr>
              <a:t> Industrial Relations</a:t>
            </a:r>
            <a:endParaRPr lang="en-AU" sz="2000" i="1" smtClean="0">
              <a:latin typeface="Arial" charset="0"/>
            </a:endParaRP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7522">
                                            <p:txEl>
                                              <p:pRg st="0" end="0"/>
                                            </p:txEl>
                                          </p:spTgt>
                                        </p:tgtEl>
                                        <p:attrNameLst>
                                          <p:attrName>style.visibility</p:attrName>
                                        </p:attrNameLst>
                                      </p:cBhvr>
                                      <p:to>
                                        <p:strVal val="visible"/>
                                      </p:to>
                                    </p:set>
                                    <p:anim calcmode="lin" valueType="num">
                                      <p:cBhvr additive="base">
                                        <p:cTn id="7" dur="500" fill="hold"/>
                                        <p:tgtEl>
                                          <p:spTgt spid="10752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752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7522">
                                            <p:txEl>
                                              <p:pRg st="2" end="2"/>
                                            </p:txEl>
                                          </p:spTgt>
                                        </p:tgtEl>
                                        <p:attrNameLst>
                                          <p:attrName>style.visibility</p:attrName>
                                        </p:attrNameLst>
                                      </p:cBhvr>
                                      <p:to>
                                        <p:strVal val="visible"/>
                                      </p:to>
                                    </p:set>
                                    <p:anim calcmode="lin" valueType="num">
                                      <p:cBhvr additive="base">
                                        <p:cTn id="13" dur="500" fill="hold"/>
                                        <p:tgtEl>
                                          <p:spTgt spid="10752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752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7522">
                                            <p:txEl>
                                              <p:pRg st="4" end="4"/>
                                            </p:txEl>
                                          </p:spTgt>
                                        </p:tgtEl>
                                        <p:attrNameLst>
                                          <p:attrName>style.visibility</p:attrName>
                                        </p:attrNameLst>
                                      </p:cBhvr>
                                      <p:to>
                                        <p:strVal val="visible"/>
                                      </p:to>
                                    </p:set>
                                    <p:anim calcmode="lin" valueType="num">
                                      <p:cBhvr additive="base">
                                        <p:cTn id="19" dur="500" fill="hold"/>
                                        <p:tgtEl>
                                          <p:spTgt spid="10752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752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7522">
                                            <p:txEl>
                                              <p:pRg st="5" end="5"/>
                                            </p:txEl>
                                          </p:spTgt>
                                        </p:tgtEl>
                                        <p:attrNameLst>
                                          <p:attrName>style.visibility</p:attrName>
                                        </p:attrNameLst>
                                      </p:cBhvr>
                                      <p:to>
                                        <p:strVal val="visible"/>
                                      </p:to>
                                    </p:set>
                                    <p:anim calcmode="lin" valueType="num">
                                      <p:cBhvr additive="base">
                                        <p:cTn id="25" dur="500" fill="hold"/>
                                        <p:tgtEl>
                                          <p:spTgt spid="10752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752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7522">
                                            <p:txEl>
                                              <p:pRg st="6" end="6"/>
                                            </p:txEl>
                                          </p:spTgt>
                                        </p:tgtEl>
                                        <p:attrNameLst>
                                          <p:attrName>style.visibility</p:attrName>
                                        </p:attrNameLst>
                                      </p:cBhvr>
                                      <p:to>
                                        <p:strVal val="visible"/>
                                      </p:to>
                                    </p:set>
                                    <p:anim calcmode="lin" valueType="num">
                                      <p:cBhvr additive="base">
                                        <p:cTn id="31" dur="500" fill="hold"/>
                                        <p:tgtEl>
                                          <p:spTgt spid="10752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752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7522">
                                            <p:txEl>
                                              <p:pRg st="7" end="7"/>
                                            </p:txEl>
                                          </p:spTgt>
                                        </p:tgtEl>
                                        <p:attrNameLst>
                                          <p:attrName>style.visibility</p:attrName>
                                        </p:attrNameLst>
                                      </p:cBhvr>
                                      <p:to>
                                        <p:strVal val="visible"/>
                                      </p:to>
                                    </p:set>
                                    <p:anim calcmode="lin" valueType="num">
                                      <p:cBhvr additive="base">
                                        <p:cTn id="37" dur="500" fill="hold"/>
                                        <p:tgtEl>
                                          <p:spTgt spid="10752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752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7522">
                                            <p:txEl>
                                              <p:pRg st="8" end="8"/>
                                            </p:txEl>
                                          </p:spTgt>
                                        </p:tgtEl>
                                        <p:attrNameLst>
                                          <p:attrName>style.visibility</p:attrName>
                                        </p:attrNameLst>
                                      </p:cBhvr>
                                      <p:to>
                                        <p:strVal val="visible"/>
                                      </p:to>
                                    </p:set>
                                    <p:anim calcmode="lin" valueType="num">
                                      <p:cBhvr additive="base">
                                        <p:cTn id="43" dur="500" fill="hold"/>
                                        <p:tgtEl>
                                          <p:spTgt spid="10752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752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7522">
                                            <p:txEl>
                                              <p:pRg st="9" end="9"/>
                                            </p:txEl>
                                          </p:spTgt>
                                        </p:tgtEl>
                                        <p:attrNameLst>
                                          <p:attrName>style.visibility</p:attrName>
                                        </p:attrNameLst>
                                      </p:cBhvr>
                                      <p:to>
                                        <p:strVal val="visible"/>
                                      </p:to>
                                    </p:set>
                                    <p:anim calcmode="lin" valueType="num">
                                      <p:cBhvr additive="base">
                                        <p:cTn id="49" dur="500" fill="hold"/>
                                        <p:tgtEl>
                                          <p:spTgt spid="10752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752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7522">
                                            <p:txEl>
                                              <p:pRg st="10" end="10"/>
                                            </p:txEl>
                                          </p:spTgt>
                                        </p:tgtEl>
                                        <p:attrNameLst>
                                          <p:attrName>style.visibility</p:attrName>
                                        </p:attrNameLst>
                                      </p:cBhvr>
                                      <p:to>
                                        <p:strVal val="visible"/>
                                      </p:to>
                                    </p:set>
                                    <p:anim calcmode="lin" valueType="num">
                                      <p:cBhvr additive="base">
                                        <p:cTn id="55" dur="500" fill="hold"/>
                                        <p:tgtEl>
                                          <p:spTgt spid="10752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0752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2"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570" name="Rectangle 2"/>
          <p:cNvSpPr>
            <a:spLocks noGrp="1" noChangeArrowheads="1"/>
          </p:cNvSpPr>
          <p:nvPr>
            <p:ph type="body" idx="4294967295"/>
          </p:nvPr>
        </p:nvSpPr>
        <p:spPr bwMode="auto">
          <a:xfrm>
            <a:off x="2122488" y="1268413"/>
            <a:ext cx="5041900" cy="4319587"/>
          </a:xfrm>
          <a:prstGeom prst="rect">
            <a:avLst/>
          </a:prstGeom>
          <a:solidFill>
            <a:srgbClr val="FFFFFF"/>
          </a:solidFill>
          <a:ln>
            <a:miter lim="800000"/>
            <a:headEnd/>
            <a:tailEnd/>
          </a:ln>
        </p:spPr>
        <p:txBody>
          <a:bodyPr/>
          <a:lstStyle/>
          <a:p>
            <a:pPr marL="0" indent="0" eaLnBrk="1" hangingPunct="1">
              <a:lnSpc>
                <a:spcPct val="80000"/>
              </a:lnSpc>
              <a:buFontTx/>
              <a:buNone/>
            </a:pPr>
            <a:r>
              <a:rPr lang="en-AU" sz="2000" smtClean="0">
                <a:solidFill>
                  <a:srgbClr val="660066"/>
                </a:solidFill>
                <a:latin typeface="Arial" charset="0"/>
              </a:rPr>
              <a:t>HRM Includes:</a:t>
            </a:r>
          </a:p>
          <a:p>
            <a:pPr marL="0" indent="0" eaLnBrk="1" hangingPunct="1">
              <a:lnSpc>
                <a:spcPct val="80000"/>
              </a:lnSpc>
              <a:buFontTx/>
              <a:buNone/>
            </a:pPr>
            <a:endParaRPr lang="en-AU" sz="2000" smtClean="0">
              <a:solidFill>
                <a:srgbClr val="660066"/>
              </a:solidFill>
              <a:latin typeface="Arial" charset="0"/>
            </a:endParaRPr>
          </a:p>
          <a:p>
            <a:pPr marL="0" indent="0" eaLnBrk="1" hangingPunct="1">
              <a:lnSpc>
                <a:spcPct val="105000"/>
              </a:lnSpc>
              <a:buFontTx/>
              <a:buNone/>
            </a:pPr>
            <a:r>
              <a:rPr lang="en-AU" sz="1900" i="1" smtClean="0">
                <a:latin typeface="Arial" charset="0"/>
              </a:rPr>
              <a:t>Employment Issues</a:t>
            </a:r>
          </a:p>
          <a:p>
            <a:pPr marL="0" indent="0" eaLnBrk="1" hangingPunct="1">
              <a:lnSpc>
                <a:spcPct val="105000"/>
              </a:lnSpc>
              <a:buFontTx/>
              <a:buNone/>
            </a:pPr>
            <a:endParaRPr lang="en-AU" sz="1000" i="1" smtClean="0">
              <a:latin typeface="Arial" charset="0"/>
            </a:endParaRPr>
          </a:p>
          <a:p>
            <a:pPr marL="0" indent="0" eaLnBrk="1" hangingPunct="1">
              <a:lnSpc>
                <a:spcPct val="105000"/>
              </a:lnSpc>
            </a:pPr>
            <a:r>
              <a:rPr lang="en-AU" sz="1800" i="1" smtClean="0">
                <a:latin typeface="Arial" charset="0"/>
              </a:rPr>
              <a:t> Recruitment </a:t>
            </a:r>
          </a:p>
          <a:p>
            <a:pPr marL="0" indent="0" eaLnBrk="1" hangingPunct="1">
              <a:lnSpc>
                <a:spcPct val="105000"/>
              </a:lnSpc>
            </a:pPr>
            <a:r>
              <a:rPr lang="en-AU" sz="1800" i="1" smtClean="0">
                <a:latin typeface="Arial" charset="0"/>
              </a:rPr>
              <a:t> Selection</a:t>
            </a:r>
          </a:p>
          <a:p>
            <a:pPr marL="0" indent="0" eaLnBrk="1" hangingPunct="1">
              <a:lnSpc>
                <a:spcPct val="105000"/>
              </a:lnSpc>
            </a:pPr>
            <a:r>
              <a:rPr lang="en-AU" sz="1800" i="1" smtClean="0">
                <a:latin typeface="Arial" charset="0"/>
              </a:rPr>
              <a:t> Induction / Orientation</a:t>
            </a:r>
          </a:p>
          <a:p>
            <a:pPr marL="0" indent="0" eaLnBrk="1" hangingPunct="1">
              <a:lnSpc>
                <a:spcPct val="105000"/>
              </a:lnSpc>
            </a:pPr>
            <a:r>
              <a:rPr lang="en-AU" sz="1800" i="1" smtClean="0">
                <a:latin typeface="Arial" charset="0"/>
              </a:rPr>
              <a:t> Training and Professional Development</a:t>
            </a:r>
          </a:p>
          <a:p>
            <a:pPr marL="0" indent="0" eaLnBrk="1" hangingPunct="1">
              <a:lnSpc>
                <a:spcPct val="105000"/>
              </a:lnSpc>
            </a:pPr>
            <a:r>
              <a:rPr lang="en-AU" sz="1800" i="1" smtClean="0">
                <a:latin typeface="Arial" charset="0"/>
              </a:rPr>
              <a:t> Performance Appraisal and Management</a:t>
            </a:r>
          </a:p>
          <a:p>
            <a:pPr marL="0" indent="0" eaLnBrk="1" hangingPunct="1">
              <a:lnSpc>
                <a:spcPct val="105000"/>
              </a:lnSpc>
            </a:pPr>
            <a:r>
              <a:rPr lang="en-US" sz="1800" i="1" smtClean="0">
                <a:latin typeface="Arial" charset="0"/>
              </a:rPr>
              <a:t> Career Development</a:t>
            </a:r>
          </a:p>
          <a:p>
            <a:pPr marL="0" indent="0" eaLnBrk="1" hangingPunct="1">
              <a:lnSpc>
                <a:spcPct val="105000"/>
              </a:lnSpc>
            </a:pPr>
            <a:r>
              <a:rPr lang="en-US" sz="1800" i="1" smtClean="0">
                <a:latin typeface="Arial" charset="0"/>
              </a:rPr>
              <a:t> Quality of Work Life</a:t>
            </a:r>
          </a:p>
          <a:p>
            <a:pPr marL="0" indent="0" eaLnBrk="1" hangingPunct="1">
              <a:lnSpc>
                <a:spcPct val="105000"/>
              </a:lnSpc>
            </a:pPr>
            <a:r>
              <a:rPr lang="en-US" sz="1800" i="1" smtClean="0">
                <a:latin typeface="Arial" charset="0"/>
              </a:rPr>
              <a:t> Retention and Turnover</a:t>
            </a:r>
            <a:endParaRPr lang="en-AU" sz="1800" i="1" smtClean="0">
              <a:latin typeface="Arial" charset="0"/>
            </a:endParaRP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9570">
                                            <p:txEl>
                                              <p:pRg st="0" end="0"/>
                                            </p:txEl>
                                          </p:spTgt>
                                        </p:tgtEl>
                                        <p:attrNameLst>
                                          <p:attrName>style.visibility</p:attrName>
                                        </p:attrNameLst>
                                      </p:cBhvr>
                                      <p:to>
                                        <p:strVal val="visible"/>
                                      </p:to>
                                    </p:set>
                                    <p:anim calcmode="lin" valueType="num">
                                      <p:cBhvr additive="base">
                                        <p:cTn id="7" dur="500" fill="hold"/>
                                        <p:tgtEl>
                                          <p:spTgt spid="10957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957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9570">
                                            <p:txEl>
                                              <p:pRg st="2" end="2"/>
                                            </p:txEl>
                                          </p:spTgt>
                                        </p:tgtEl>
                                        <p:attrNameLst>
                                          <p:attrName>style.visibility</p:attrName>
                                        </p:attrNameLst>
                                      </p:cBhvr>
                                      <p:to>
                                        <p:strVal val="visible"/>
                                      </p:to>
                                    </p:set>
                                    <p:anim calcmode="lin" valueType="num">
                                      <p:cBhvr additive="base">
                                        <p:cTn id="13" dur="500" fill="hold"/>
                                        <p:tgtEl>
                                          <p:spTgt spid="10957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957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9570">
                                            <p:txEl>
                                              <p:pRg st="4" end="4"/>
                                            </p:txEl>
                                          </p:spTgt>
                                        </p:tgtEl>
                                        <p:attrNameLst>
                                          <p:attrName>style.visibility</p:attrName>
                                        </p:attrNameLst>
                                      </p:cBhvr>
                                      <p:to>
                                        <p:strVal val="visible"/>
                                      </p:to>
                                    </p:set>
                                    <p:anim calcmode="lin" valueType="num">
                                      <p:cBhvr additive="base">
                                        <p:cTn id="19" dur="500" fill="hold"/>
                                        <p:tgtEl>
                                          <p:spTgt spid="109570">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957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9570">
                                            <p:txEl>
                                              <p:pRg st="5" end="5"/>
                                            </p:txEl>
                                          </p:spTgt>
                                        </p:tgtEl>
                                        <p:attrNameLst>
                                          <p:attrName>style.visibility</p:attrName>
                                        </p:attrNameLst>
                                      </p:cBhvr>
                                      <p:to>
                                        <p:strVal val="visible"/>
                                      </p:to>
                                    </p:set>
                                    <p:anim calcmode="lin" valueType="num">
                                      <p:cBhvr additive="base">
                                        <p:cTn id="25" dur="500" fill="hold"/>
                                        <p:tgtEl>
                                          <p:spTgt spid="109570">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957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9570">
                                            <p:txEl>
                                              <p:pRg st="6" end="6"/>
                                            </p:txEl>
                                          </p:spTgt>
                                        </p:tgtEl>
                                        <p:attrNameLst>
                                          <p:attrName>style.visibility</p:attrName>
                                        </p:attrNameLst>
                                      </p:cBhvr>
                                      <p:to>
                                        <p:strVal val="visible"/>
                                      </p:to>
                                    </p:set>
                                    <p:anim calcmode="lin" valueType="num">
                                      <p:cBhvr additive="base">
                                        <p:cTn id="31" dur="500" fill="hold"/>
                                        <p:tgtEl>
                                          <p:spTgt spid="109570">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957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9570">
                                            <p:txEl>
                                              <p:pRg st="7" end="7"/>
                                            </p:txEl>
                                          </p:spTgt>
                                        </p:tgtEl>
                                        <p:attrNameLst>
                                          <p:attrName>style.visibility</p:attrName>
                                        </p:attrNameLst>
                                      </p:cBhvr>
                                      <p:to>
                                        <p:strVal val="visible"/>
                                      </p:to>
                                    </p:set>
                                    <p:anim calcmode="lin" valueType="num">
                                      <p:cBhvr additive="base">
                                        <p:cTn id="37" dur="500" fill="hold"/>
                                        <p:tgtEl>
                                          <p:spTgt spid="109570">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957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9570">
                                            <p:txEl>
                                              <p:pRg st="8" end="8"/>
                                            </p:txEl>
                                          </p:spTgt>
                                        </p:tgtEl>
                                        <p:attrNameLst>
                                          <p:attrName>style.visibility</p:attrName>
                                        </p:attrNameLst>
                                      </p:cBhvr>
                                      <p:to>
                                        <p:strVal val="visible"/>
                                      </p:to>
                                    </p:set>
                                    <p:anim calcmode="lin" valueType="num">
                                      <p:cBhvr additive="base">
                                        <p:cTn id="43" dur="500" fill="hold"/>
                                        <p:tgtEl>
                                          <p:spTgt spid="109570">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957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9570">
                                            <p:txEl>
                                              <p:pRg st="9" end="9"/>
                                            </p:txEl>
                                          </p:spTgt>
                                        </p:tgtEl>
                                        <p:attrNameLst>
                                          <p:attrName>style.visibility</p:attrName>
                                        </p:attrNameLst>
                                      </p:cBhvr>
                                      <p:to>
                                        <p:strVal val="visible"/>
                                      </p:to>
                                    </p:set>
                                    <p:anim calcmode="lin" valueType="num">
                                      <p:cBhvr additive="base">
                                        <p:cTn id="49" dur="500" fill="hold"/>
                                        <p:tgtEl>
                                          <p:spTgt spid="109570">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9570">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9570">
                                            <p:txEl>
                                              <p:pRg st="10" end="10"/>
                                            </p:txEl>
                                          </p:spTgt>
                                        </p:tgtEl>
                                        <p:attrNameLst>
                                          <p:attrName>style.visibility</p:attrName>
                                        </p:attrNameLst>
                                      </p:cBhvr>
                                      <p:to>
                                        <p:strVal val="visible"/>
                                      </p:to>
                                    </p:set>
                                    <p:anim calcmode="lin" valueType="num">
                                      <p:cBhvr additive="base">
                                        <p:cTn id="55" dur="500" fill="hold"/>
                                        <p:tgtEl>
                                          <p:spTgt spid="109570">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09570">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09570">
                                            <p:txEl>
                                              <p:pRg st="11" end="11"/>
                                            </p:txEl>
                                          </p:spTgt>
                                        </p:tgtEl>
                                        <p:attrNameLst>
                                          <p:attrName>style.visibility</p:attrName>
                                        </p:attrNameLst>
                                      </p:cBhvr>
                                      <p:to>
                                        <p:strVal val="visible"/>
                                      </p:to>
                                    </p:set>
                                    <p:anim calcmode="lin" valueType="num">
                                      <p:cBhvr additive="base">
                                        <p:cTn id="61" dur="500" fill="hold"/>
                                        <p:tgtEl>
                                          <p:spTgt spid="109570">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09570">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0"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687388" y="1460500"/>
            <a:ext cx="7772400" cy="8382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AU" sz="3600" b="1" smtClean="0"/>
              <a:t>PRINCIPLES OF HRM</a:t>
            </a:r>
            <a:endParaRPr lang="en-AU" b="1" smtClean="0"/>
          </a:p>
        </p:txBody>
      </p:sp>
      <p:sp>
        <p:nvSpPr>
          <p:cNvPr id="9219" name="Rectangle 3"/>
          <p:cNvSpPr>
            <a:spLocks noGrp="1" noChangeArrowheads="1"/>
          </p:cNvSpPr>
          <p:nvPr>
            <p:ph type="body" idx="1"/>
          </p:nvPr>
        </p:nvSpPr>
        <p:spPr bwMode="auto">
          <a:xfrm>
            <a:off x="2028825" y="2781300"/>
            <a:ext cx="5089525" cy="3108325"/>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AU" smtClean="0"/>
              <a:t>Strategic integration</a:t>
            </a:r>
          </a:p>
          <a:p>
            <a:pPr eaLnBrk="1" hangingPunct="1"/>
            <a:r>
              <a:rPr lang="en-AU" smtClean="0"/>
              <a:t>Organisational flexibility</a:t>
            </a:r>
          </a:p>
          <a:p>
            <a:pPr eaLnBrk="1" hangingPunct="1"/>
            <a:r>
              <a:rPr lang="en-AU" smtClean="0"/>
              <a:t>Commitment</a:t>
            </a:r>
          </a:p>
          <a:p>
            <a:pPr eaLnBrk="1" hangingPunct="1"/>
            <a:r>
              <a:rPr lang="en-AU" smtClean="0"/>
              <a:t>Quality</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dissolve">
                                      <p:cBhvr>
                                        <p:cTn id="7" dur="500"/>
                                        <p:tgtEl>
                                          <p:spTgt spid="92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219">
                                            <p:txEl>
                                              <p:pRg st="1" end="1"/>
                                            </p:txEl>
                                          </p:spTgt>
                                        </p:tgtEl>
                                        <p:attrNameLst>
                                          <p:attrName>style.visibility</p:attrName>
                                        </p:attrNameLst>
                                      </p:cBhvr>
                                      <p:to>
                                        <p:strVal val="visible"/>
                                      </p:to>
                                    </p:set>
                                    <p:animEffect transition="in" filter="dissolve">
                                      <p:cBhvr>
                                        <p:cTn id="12" dur="500"/>
                                        <p:tgtEl>
                                          <p:spTgt spid="92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219">
                                            <p:txEl>
                                              <p:pRg st="2" end="2"/>
                                            </p:txEl>
                                          </p:spTgt>
                                        </p:tgtEl>
                                        <p:attrNameLst>
                                          <p:attrName>style.visibility</p:attrName>
                                        </p:attrNameLst>
                                      </p:cBhvr>
                                      <p:to>
                                        <p:strVal val="visible"/>
                                      </p:to>
                                    </p:set>
                                    <p:animEffect transition="in" filter="dissolve">
                                      <p:cBhvr>
                                        <p:cTn id="17" dur="500"/>
                                        <p:tgtEl>
                                          <p:spTgt spid="921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219">
                                            <p:txEl>
                                              <p:pRg st="3" end="3"/>
                                            </p:txEl>
                                          </p:spTgt>
                                        </p:tgtEl>
                                        <p:attrNameLst>
                                          <p:attrName>style.visibility</p:attrName>
                                        </p:attrNameLst>
                                      </p:cBhvr>
                                      <p:to>
                                        <p:strVal val="visible"/>
                                      </p:to>
                                    </p:set>
                                    <p:animEffect transition="in" filter="dissolve">
                                      <p:cBhvr>
                                        <p:cTn id="22" dur="500"/>
                                        <p:tgtEl>
                                          <p:spTgt spid="92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54</TotalTime>
  <Words>1018</Words>
  <Application>Microsoft Office PowerPoint</Application>
  <PresentationFormat>On-screen Show (4:3)</PresentationFormat>
  <Paragraphs>4098</Paragraphs>
  <Slides>21</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Californian FB</vt:lpstr>
      <vt:lpstr>Century Schoolbook</vt:lpstr>
      <vt:lpstr>Wingdings</vt:lpstr>
      <vt:lpstr>Wingdings 2</vt:lpstr>
      <vt:lpstr>Oriel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PRINCIPLES OF HRM</vt:lpstr>
      <vt:lpstr>STRATEGIC INTEGRATION</vt:lpstr>
      <vt:lpstr>STRATEGIC HRM</vt:lpstr>
      <vt:lpstr>FLEXIBILITY</vt:lpstr>
      <vt:lpstr>COMMITMENT</vt:lpstr>
      <vt:lpstr>Cont’d</vt:lpstr>
      <vt:lpstr>QUALITY</vt:lpstr>
      <vt:lpstr>HRM vs PERSONNEL MANAGEMENT</vt:lpstr>
      <vt:lpstr>THE PRACTICE OF HRM</vt:lpstr>
      <vt:lpstr>HR MANAGERS AND STRATEGIC DECISION-MAKING</vt:lpstr>
      <vt:lpstr>HRM ACTIVITIES</vt:lpstr>
      <vt:lpstr>HRM ACTIVITIES (cont)</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DGPandey</dc:creator>
  <cp:lastModifiedBy>DGPandey</cp:lastModifiedBy>
  <cp:revision>12</cp:revision>
  <dcterms:created xsi:type="dcterms:W3CDTF">2011-07-25T12:03:33Z</dcterms:created>
  <dcterms:modified xsi:type="dcterms:W3CDTF">2012-09-28T03:56:00Z</dcterms:modified>
</cp:coreProperties>
</file>